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53"/>
  </p:notesMasterIdLst>
  <p:sldIdLst>
    <p:sldId id="256" r:id="rId2"/>
    <p:sldId id="257" r:id="rId3"/>
    <p:sldId id="319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69" r:id="rId21"/>
    <p:sldId id="276" r:id="rId22"/>
    <p:sldId id="277" r:id="rId23"/>
    <p:sldId id="278" r:id="rId24"/>
    <p:sldId id="279" r:id="rId25"/>
    <p:sldId id="281" r:id="rId26"/>
    <p:sldId id="282" r:id="rId27"/>
    <p:sldId id="286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8" r:id="rId36"/>
    <p:sldId id="296" r:id="rId37"/>
    <p:sldId id="295" r:id="rId38"/>
    <p:sldId id="299" r:id="rId39"/>
    <p:sldId id="300" r:id="rId40"/>
    <p:sldId id="301" r:id="rId41"/>
    <p:sldId id="302" r:id="rId42"/>
    <p:sldId id="303" r:id="rId43"/>
    <p:sldId id="306" r:id="rId44"/>
    <p:sldId id="309" r:id="rId45"/>
    <p:sldId id="310" r:id="rId46"/>
    <p:sldId id="321" r:id="rId47"/>
    <p:sldId id="320" r:id="rId48"/>
    <p:sldId id="322" r:id="rId49"/>
    <p:sldId id="317" r:id="rId50"/>
    <p:sldId id="285" r:id="rId51"/>
    <p:sldId id="318" r:id="rId5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660066"/>
    <a:srgbClr val="00FF00"/>
    <a:srgbClr val="FF9900"/>
    <a:srgbClr val="FFCCFF"/>
    <a:srgbClr val="66CCFF"/>
    <a:srgbClr val="FFFF00"/>
    <a:srgbClr val="6699FF"/>
    <a:srgbClr val="675555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988" autoAdjust="0"/>
  </p:normalViewPr>
  <p:slideViewPr>
    <p:cSldViewPr>
      <p:cViewPr varScale="1">
        <p:scale>
          <a:sx n="105" d="100"/>
          <a:sy n="105" d="100"/>
        </p:scale>
        <p:origin x="-17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hPercent val="52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6211371227834168"/>
          <c:y val="1.9197863922527484E-2"/>
          <c:w val="0.83788628772165807"/>
          <c:h val="0.8013533384031885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'Даграмма 1'!$A$3</c:f>
              <c:strCache>
                <c:ptCount val="1"/>
                <c:pt idx="0">
                  <c:v>Собственные доходы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2.8162729658792629E-2"/>
                  <c:y val="-2.5450246481229555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8978044411115289E-2"/>
                  <c:y val="-1.28344334316701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2779152605924259E-2"/>
                  <c:y val="-1.5593239524304746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'Даграмма 1'!$B$2:$D$2</c:f>
              <c:strCache>
                <c:ptCount val="3"/>
                <c:pt idx="0">
                  <c:v>Первоначальный план</c:v>
                </c:pt>
                <c:pt idx="1">
                  <c:v>Уточненный план</c:v>
                </c:pt>
                <c:pt idx="2">
                  <c:v>Фактическое исполнение</c:v>
                </c:pt>
              </c:strCache>
            </c:strRef>
          </c:cat>
          <c:val>
            <c:numRef>
              <c:f>'Даграмма 1'!$B$3:$D$3</c:f>
              <c:numCache>
                <c:formatCode>#,##0.0</c:formatCode>
                <c:ptCount val="3"/>
                <c:pt idx="0">
                  <c:v>567085.5</c:v>
                </c:pt>
                <c:pt idx="1">
                  <c:v>622646.9</c:v>
                </c:pt>
                <c:pt idx="2">
                  <c:v>727297.4</c:v>
                </c:pt>
              </c:numCache>
            </c:numRef>
          </c:val>
        </c:ser>
        <c:ser>
          <c:idx val="1"/>
          <c:order val="1"/>
          <c:tx>
            <c:strRef>
              <c:f>'Даграмма 1'!$A$4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3.0846810815314752E-2"/>
                  <c:y val="-6.5555390481850148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41793109194684E-2"/>
                  <c:y val="-2.4695686624077652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075432237636962E-2"/>
                  <c:y val="-1.7212754066119093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'Даграмма 1'!$B$2:$D$2</c:f>
              <c:strCache>
                <c:ptCount val="3"/>
                <c:pt idx="0">
                  <c:v>Первоначальный план</c:v>
                </c:pt>
                <c:pt idx="1">
                  <c:v>Уточненный план</c:v>
                </c:pt>
                <c:pt idx="2">
                  <c:v>Фактическое исполнение</c:v>
                </c:pt>
              </c:strCache>
            </c:strRef>
          </c:cat>
          <c:val>
            <c:numRef>
              <c:f>'Даграмма 1'!$B$4:$D$4</c:f>
              <c:numCache>
                <c:formatCode>#,##0.0</c:formatCode>
                <c:ptCount val="3"/>
                <c:pt idx="0">
                  <c:v>924285.5</c:v>
                </c:pt>
                <c:pt idx="1">
                  <c:v>1343888.2</c:v>
                </c:pt>
                <c:pt idx="2">
                  <c:v>1300835.1000000001</c:v>
                </c:pt>
              </c:numCache>
            </c:numRef>
          </c:val>
        </c:ser>
        <c:ser>
          <c:idx val="2"/>
          <c:order val="2"/>
          <c:tx>
            <c:strRef>
              <c:f>'Даграмма 1'!$A$5</c:f>
              <c:strCache>
                <c:ptCount val="1"/>
                <c:pt idx="0">
                  <c:v>Итого доходов</c:v>
                </c:pt>
              </c:strCache>
            </c:strRef>
          </c:tx>
          <c:spPr>
            <a:solidFill>
              <a:srgbClr val="FFFFCC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6641669791276101E-3"/>
                  <c:y val="-4.8925865398900606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9906178394367372E-2"/>
                  <c:y val="-4.9496643108290724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6245469316335458E-3"/>
                  <c:y val="-3.208919639762009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'Даграмма 1'!$B$2:$D$2</c:f>
              <c:strCache>
                <c:ptCount val="3"/>
                <c:pt idx="0">
                  <c:v>Первоначальный план</c:v>
                </c:pt>
                <c:pt idx="1">
                  <c:v>Уточненный план</c:v>
                </c:pt>
                <c:pt idx="2">
                  <c:v>Фактическое исполнение</c:v>
                </c:pt>
              </c:strCache>
            </c:strRef>
          </c:cat>
          <c:val>
            <c:numRef>
              <c:f>'Даграмма 1'!$B$5:$D$5</c:f>
              <c:numCache>
                <c:formatCode>#,##0.0</c:formatCode>
                <c:ptCount val="3"/>
                <c:pt idx="0">
                  <c:v>1491371</c:v>
                </c:pt>
                <c:pt idx="1">
                  <c:v>1966535.1</c:v>
                </c:pt>
                <c:pt idx="2">
                  <c:v>2028132.5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7457152"/>
        <c:axId val="127458688"/>
        <c:axId val="0"/>
      </c:bar3DChart>
      <c:catAx>
        <c:axId val="127457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274586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7458688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#,##0.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2745715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4973544973544973"/>
          <c:y val="0.90266895883297604"/>
          <c:w val="0.61496616494366729"/>
          <c:h val="6.5759934770058509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4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hPercent val="52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2016997875265592"/>
          <c:y val="1.9197883283457493E-2"/>
          <c:w val="0.87983002124734411"/>
          <c:h val="0.9197778579564347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'Даграмма 1'!$A$3</c:f>
              <c:strCache>
                <c:ptCount val="1"/>
                <c:pt idx="0">
                  <c:v>Собственные доходы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7445819272590927E-2"/>
                  <c:y val="-5.4201243712460469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8164812731741866E-2"/>
                  <c:y val="-4.5179729892254036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2779152605924259E-2"/>
                  <c:y val="-1.5593239524304746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'Даграмма 1'!$B$2:$C$2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'Даграмма 1'!$B$3:$C$3</c:f>
              <c:numCache>
                <c:formatCode>#,##0.0</c:formatCode>
                <c:ptCount val="2"/>
                <c:pt idx="0">
                  <c:v>593155.1</c:v>
                </c:pt>
                <c:pt idx="1">
                  <c:v>727297.4</c:v>
                </c:pt>
              </c:numCache>
            </c:numRef>
          </c:val>
        </c:ser>
        <c:ser>
          <c:idx val="1"/>
          <c:order val="1"/>
          <c:tx>
            <c:strRef>
              <c:f>'Даграмма 1'!#REF!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3.0846810815314752E-2"/>
                  <c:y val="-6.5555390481850148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41793109194684E-2"/>
                  <c:y val="-2.4695686624077652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075432237636962E-2"/>
                  <c:y val="-1.7212754066119093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'Даграмма 1'!$B$2:$C$2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'Даграмма 1'!#REF!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2"/>
          <c:order val="2"/>
          <c:tx>
            <c:strRef>
              <c:f>'Даграмма 1'!$A$4</c:f>
              <c:strCache>
                <c:ptCount val="1"/>
                <c:pt idx="0">
                  <c:v>Итого доходов</c:v>
                </c:pt>
              </c:strCache>
            </c:strRef>
          </c:tx>
          <c:spPr>
            <a:solidFill>
              <a:srgbClr val="FFFFCC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6641669791276101E-3"/>
                  <c:y val="-4.8925865398900606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9906178394367372E-2"/>
                  <c:y val="-4.9496643108290724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6245469316335458E-3"/>
                  <c:y val="-3.208919639762009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'Даграмма 1'!$B$2:$C$2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'Даграмма 1'!$B$4:$C$4</c:f>
              <c:numCache>
                <c:formatCode>#,##0.0</c:formatCode>
                <c:ptCount val="2"/>
                <c:pt idx="0">
                  <c:v>1766906.2</c:v>
                </c:pt>
                <c:pt idx="1">
                  <c:v>2028132.5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54757888"/>
        <c:axId val="329876224"/>
        <c:axId val="0"/>
      </c:bar3DChart>
      <c:catAx>
        <c:axId val="254757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3298762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29876224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#,##0.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25475788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1"/>
        <c:delete val="1"/>
      </c:legendEntry>
      <c:layout>
        <c:manualLayout>
          <c:xMode val="edge"/>
          <c:yMode val="edge"/>
          <c:x val="0.23915343915343915"/>
          <c:y val="0.93424001245127364"/>
          <c:w val="0.61496616494366729"/>
          <c:h val="6.5759934770058509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4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676A31-4A90-4C03-889C-06B2E2DB7071}" type="doc">
      <dgm:prSet loTypeId="urn:microsoft.com/office/officeart/2005/8/layout/hierarchy6" loCatId="hierarchy" qsTypeId="urn:microsoft.com/office/officeart/2005/8/quickstyle/3d9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0E3EB839-35DF-48A5-A044-67C214BA7AA2}">
      <dgm:prSet phldrT="[Текст]" custT="1"/>
      <dgm:spPr/>
      <dgm:t>
        <a:bodyPr/>
        <a:lstStyle/>
        <a:p>
          <a:r>
            <a:rPr lang="ru-RU" sz="2400" b="1" cap="none" spc="0" dirty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Какие бывают бюджеты?</a:t>
          </a:r>
        </a:p>
      </dgm:t>
    </dgm:pt>
    <dgm:pt modelId="{B5E4DB1B-F1DC-4FB5-8F37-0BD75F5D1683}" type="parTrans" cxnId="{D10886B2-7692-4A0F-AC05-ECBA53FDC789}">
      <dgm:prSet/>
      <dgm:spPr/>
      <dgm:t>
        <a:bodyPr/>
        <a:lstStyle/>
        <a:p>
          <a:endParaRPr lang="ru-RU"/>
        </a:p>
      </dgm:t>
    </dgm:pt>
    <dgm:pt modelId="{038CF992-BDC1-48A7-AE5A-88D0B32DF4C2}" type="sibTrans" cxnId="{D10886B2-7692-4A0F-AC05-ECBA53FDC789}">
      <dgm:prSet/>
      <dgm:spPr/>
      <dgm:t>
        <a:bodyPr/>
        <a:lstStyle/>
        <a:p>
          <a:endParaRPr lang="ru-RU"/>
        </a:p>
      </dgm:t>
    </dgm:pt>
    <dgm:pt modelId="{AECCFEC3-A215-4529-85F2-DD7B15A56E41}">
      <dgm:prSet phldrT="[Текст]" custT="1"/>
      <dgm:spPr/>
      <dgm:t>
        <a:bodyPr/>
        <a:lstStyle/>
        <a:p>
          <a:r>
            <a:rPr lang="ru-RU" sz="1800" b="1" cap="none" spc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семей</a:t>
          </a:r>
          <a:endParaRPr lang="ru-RU" sz="18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CA92A528-55A7-46B9-917D-A81323DFFAA7}" type="parTrans" cxnId="{750F15B7-0B0F-4679-A50C-3DA8EB2F8111}">
      <dgm:prSet/>
      <dgm:spPr/>
      <dgm:t>
        <a:bodyPr/>
        <a:lstStyle/>
        <a:p>
          <a:endParaRPr lang="ru-RU"/>
        </a:p>
      </dgm:t>
    </dgm:pt>
    <dgm:pt modelId="{E31A40C9-823B-4B03-AD28-52BE1341C6CB}" type="sibTrans" cxnId="{750F15B7-0B0F-4679-A50C-3DA8EB2F8111}">
      <dgm:prSet/>
      <dgm:spPr/>
      <dgm:t>
        <a:bodyPr/>
        <a:lstStyle/>
        <a:p>
          <a:endParaRPr lang="ru-RU"/>
        </a:p>
      </dgm:t>
    </dgm:pt>
    <dgm:pt modelId="{F0F08DE8-5566-4575-9101-3AE1BC039F40}">
      <dgm:prSet phldrT="[Текст]" custT="1"/>
      <dgm:spPr/>
      <dgm:t>
        <a:bodyPr/>
        <a:lstStyle/>
        <a:p>
          <a:r>
            <a:rPr lang="ru-RU" sz="1800" b="1" cap="none" spc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публично-правовых образований</a:t>
          </a:r>
          <a:endParaRPr lang="ru-RU" sz="18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217ABD1A-0698-4E07-9EE2-C94184EE9224}" type="parTrans" cxnId="{45F1D7AF-6880-47DE-B747-A1C512661228}">
      <dgm:prSet/>
      <dgm:spPr/>
      <dgm:t>
        <a:bodyPr/>
        <a:lstStyle/>
        <a:p>
          <a:endParaRPr lang="ru-RU"/>
        </a:p>
      </dgm:t>
    </dgm:pt>
    <dgm:pt modelId="{6CED400F-5DE7-4D80-85EB-A21113CEE40E}" type="sibTrans" cxnId="{45F1D7AF-6880-47DE-B747-A1C512661228}">
      <dgm:prSet/>
      <dgm:spPr/>
      <dgm:t>
        <a:bodyPr/>
        <a:lstStyle/>
        <a:p>
          <a:endParaRPr lang="ru-RU"/>
        </a:p>
      </dgm:t>
    </dgm:pt>
    <dgm:pt modelId="{A9603280-E4C2-462F-8D6A-1080E1EE3206}">
      <dgm:prSet phldrT="[Текст]" custT="1"/>
      <dgm:spPr/>
      <dgm:t>
        <a:bodyPr/>
        <a:lstStyle/>
        <a:p>
          <a:r>
            <a:rPr lang="ru-RU" sz="1200" b="1" cap="none" spc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Российской Федерации (федеральный бюджет, бюджеты государственных внебюджетных фондов Российской Федерации)</a:t>
          </a:r>
          <a:endParaRPr lang="ru-RU" sz="12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B9C263E8-95E7-47ED-A5B0-5EE500221096}" type="parTrans" cxnId="{9E8835C3-C2C3-4917-A471-ABB276FEC234}">
      <dgm:prSet/>
      <dgm:spPr/>
      <dgm:t>
        <a:bodyPr/>
        <a:lstStyle/>
        <a:p>
          <a:endParaRPr lang="ru-RU"/>
        </a:p>
      </dgm:t>
    </dgm:pt>
    <dgm:pt modelId="{4E292980-D9BC-4D2A-8E1A-69CCAB1B8A24}" type="sibTrans" cxnId="{9E8835C3-C2C3-4917-A471-ABB276FEC234}">
      <dgm:prSet/>
      <dgm:spPr/>
      <dgm:t>
        <a:bodyPr/>
        <a:lstStyle/>
        <a:p>
          <a:endParaRPr lang="ru-RU"/>
        </a:p>
      </dgm:t>
    </dgm:pt>
    <dgm:pt modelId="{300E5FE4-2B9E-4B1E-9BCC-E65FC0E2B9E6}">
      <dgm:prSet custT="1"/>
      <dgm:spPr/>
      <dgm:t>
        <a:bodyPr/>
        <a:lstStyle/>
        <a:p>
          <a:r>
            <a:rPr lang="ru-RU" sz="1800" b="1" cap="none" spc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организаций</a:t>
          </a:r>
          <a:endParaRPr lang="ru-RU" sz="18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E1F8F32B-F520-4AA0-A8EB-F6CA2C5A25B1}" type="parTrans" cxnId="{45B2B2D1-3407-4E7D-AB33-C7D28ACC47CB}">
      <dgm:prSet/>
      <dgm:spPr/>
      <dgm:t>
        <a:bodyPr/>
        <a:lstStyle/>
        <a:p>
          <a:endParaRPr lang="ru-RU"/>
        </a:p>
      </dgm:t>
    </dgm:pt>
    <dgm:pt modelId="{21E43904-F529-4C6F-97D2-BE5BC8589D64}" type="sibTrans" cxnId="{45B2B2D1-3407-4E7D-AB33-C7D28ACC47CB}">
      <dgm:prSet/>
      <dgm:spPr/>
      <dgm:t>
        <a:bodyPr/>
        <a:lstStyle/>
        <a:p>
          <a:endParaRPr lang="ru-RU"/>
        </a:p>
      </dgm:t>
    </dgm:pt>
    <dgm:pt modelId="{D4E92D25-AD13-4800-9C32-38D405E0D723}">
      <dgm:prSet/>
      <dgm:spPr/>
      <dgm:t>
        <a:bodyPr/>
        <a:lstStyle/>
        <a:p>
          <a:r>
            <a:rPr lang="ru-RU" b="1" cap="none" spc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субъектов Российской Федерации (региональные бюджеты, бюджеты территориальных фондов обязательного медицинского страхования)</a:t>
          </a:r>
          <a:endParaRPr lang="ru-RU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45EE658B-2E1E-422F-931C-DCFE46FB03D0}" type="parTrans" cxnId="{99EA640E-420A-42D2-8677-FE9664434903}">
      <dgm:prSet/>
      <dgm:spPr/>
      <dgm:t>
        <a:bodyPr/>
        <a:lstStyle/>
        <a:p>
          <a:endParaRPr lang="ru-RU"/>
        </a:p>
      </dgm:t>
    </dgm:pt>
    <dgm:pt modelId="{09957F02-BA65-4D26-B3F8-63F78F0E7AD7}" type="sibTrans" cxnId="{99EA640E-420A-42D2-8677-FE9664434903}">
      <dgm:prSet/>
      <dgm:spPr/>
      <dgm:t>
        <a:bodyPr/>
        <a:lstStyle/>
        <a:p>
          <a:endParaRPr lang="ru-RU"/>
        </a:p>
      </dgm:t>
    </dgm:pt>
    <dgm:pt modelId="{70261EA4-2359-4C25-AA7C-4119873FA337}">
      <dgm:prSet custT="1"/>
      <dgm:spPr/>
      <dgm:t>
        <a:bodyPr/>
        <a:lstStyle/>
        <a:p>
          <a:r>
            <a:rPr lang="ru-RU" sz="1400" b="1" cap="none" spc="0" dirty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муниципальных образований </a:t>
          </a:r>
          <a:r>
            <a:rPr lang="ru-RU" sz="1400" b="1" i="0" u="none" cap="none" spc="0" dirty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(местные бюджеты)</a:t>
          </a:r>
          <a:endParaRPr lang="ru-RU" sz="14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2AD94E14-EE06-4DDE-84F9-68C7CA41399D}" type="parTrans" cxnId="{19AB5102-235A-4560-BA32-4B7019490110}">
      <dgm:prSet/>
      <dgm:spPr/>
      <dgm:t>
        <a:bodyPr/>
        <a:lstStyle/>
        <a:p>
          <a:endParaRPr lang="ru-RU"/>
        </a:p>
      </dgm:t>
    </dgm:pt>
    <dgm:pt modelId="{5AE54389-922B-469A-8E04-B84A2C5D79A5}" type="sibTrans" cxnId="{19AB5102-235A-4560-BA32-4B7019490110}">
      <dgm:prSet/>
      <dgm:spPr/>
      <dgm:t>
        <a:bodyPr/>
        <a:lstStyle/>
        <a:p>
          <a:endParaRPr lang="ru-RU"/>
        </a:p>
      </dgm:t>
    </dgm:pt>
    <dgm:pt modelId="{376B1630-1FF7-4E90-A274-81F8E27F75CC}" type="pres">
      <dgm:prSet presAssocID="{15676A31-4A90-4C03-889C-06B2E2DB7071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732D21-356E-441F-9BA6-E0BE9340E4DD}" type="pres">
      <dgm:prSet presAssocID="{15676A31-4A90-4C03-889C-06B2E2DB7071}" presName="hierFlow" presStyleCnt="0"/>
      <dgm:spPr/>
    </dgm:pt>
    <dgm:pt modelId="{050B3D33-5444-413E-9DE6-A0BFA62231AF}" type="pres">
      <dgm:prSet presAssocID="{15676A31-4A90-4C03-889C-06B2E2DB7071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96BE2363-7D59-4EFC-B894-F258FDA50A2A}" type="pres">
      <dgm:prSet presAssocID="{0E3EB839-35DF-48A5-A044-67C214BA7AA2}" presName="Name14" presStyleCnt="0"/>
      <dgm:spPr/>
    </dgm:pt>
    <dgm:pt modelId="{645370DD-FABE-4D5F-A6E9-300B1F80589A}" type="pres">
      <dgm:prSet presAssocID="{0E3EB839-35DF-48A5-A044-67C214BA7AA2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B3826CB-C74A-4D71-AC52-271CA728EE26}" type="pres">
      <dgm:prSet presAssocID="{0E3EB839-35DF-48A5-A044-67C214BA7AA2}" presName="hierChild2" presStyleCnt="0"/>
      <dgm:spPr/>
    </dgm:pt>
    <dgm:pt modelId="{0C40E46A-E87F-43C4-AD38-51A8B8CF90E2}" type="pres">
      <dgm:prSet presAssocID="{CA92A528-55A7-46B9-917D-A81323DFFAA7}" presName="Name19" presStyleLbl="parChTrans1D2" presStyleIdx="0" presStyleCnt="3"/>
      <dgm:spPr/>
      <dgm:t>
        <a:bodyPr/>
        <a:lstStyle/>
        <a:p>
          <a:endParaRPr lang="ru-RU"/>
        </a:p>
      </dgm:t>
    </dgm:pt>
    <dgm:pt modelId="{64E02138-8383-4833-9750-49B8D4056427}" type="pres">
      <dgm:prSet presAssocID="{AECCFEC3-A215-4529-85F2-DD7B15A56E41}" presName="Name21" presStyleCnt="0"/>
      <dgm:spPr/>
    </dgm:pt>
    <dgm:pt modelId="{5F87F9FE-D0BC-4279-BF63-61364A449426}" type="pres">
      <dgm:prSet presAssocID="{AECCFEC3-A215-4529-85F2-DD7B15A56E41}" presName="level2Shape" presStyleLbl="node2" presStyleIdx="0" presStyleCnt="3"/>
      <dgm:spPr/>
      <dgm:t>
        <a:bodyPr/>
        <a:lstStyle/>
        <a:p>
          <a:endParaRPr lang="ru-RU"/>
        </a:p>
      </dgm:t>
    </dgm:pt>
    <dgm:pt modelId="{CC1D053D-FF45-4D0B-B728-0D69F6CE98EC}" type="pres">
      <dgm:prSet presAssocID="{AECCFEC3-A215-4529-85F2-DD7B15A56E41}" presName="hierChild3" presStyleCnt="0"/>
      <dgm:spPr/>
    </dgm:pt>
    <dgm:pt modelId="{A3FF54D6-C712-45DB-BAE6-70A73517089E}" type="pres">
      <dgm:prSet presAssocID="{217ABD1A-0698-4E07-9EE2-C94184EE9224}" presName="Name19" presStyleLbl="parChTrans1D2" presStyleIdx="1" presStyleCnt="3"/>
      <dgm:spPr/>
      <dgm:t>
        <a:bodyPr/>
        <a:lstStyle/>
        <a:p>
          <a:endParaRPr lang="ru-RU"/>
        </a:p>
      </dgm:t>
    </dgm:pt>
    <dgm:pt modelId="{F80090A7-48E8-49DF-98B4-04838F8747EA}" type="pres">
      <dgm:prSet presAssocID="{F0F08DE8-5566-4575-9101-3AE1BC039F40}" presName="Name21" presStyleCnt="0"/>
      <dgm:spPr/>
    </dgm:pt>
    <dgm:pt modelId="{56052A13-FF50-4995-B2A0-3E8BE09E60D6}" type="pres">
      <dgm:prSet presAssocID="{F0F08DE8-5566-4575-9101-3AE1BC039F40}" presName="level2Shape" presStyleLbl="node2" presStyleIdx="1" presStyleCnt="3"/>
      <dgm:spPr/>
      <dgm:t>
        <a:bodyPr/>
        <a:lstStyle/>
        <a:p>
          <a:endParaRPr lang="ru-RU"/>
        </a:p>
      </dgm:t>
    </dgm:pt>
    <dgm:pt modelId="{9F85841B-A8E7-4A30-ACDB-82D916B6365B}" type="pres">
      <dgm:prSet presAssocID="{F0F08DE8-5566-4575-9101-3AE1BC039F40}" presName="hierChild3" presStyleCnt="0"/>
      <dgm:spPr/>
    </dgm:pt>
    <dgm:pt modelId="{45969463-0021-40C5-B3E8-7A09D7C64E3E}" type="pres">
      <dgm:prSet presAssocID="{B9C263E8-95E7-47ED-A5B0-5EE500221096}" presName="Name19" presStyleLbl="parChTrans1D3" presStyleIdx="0" presStyleCnt="3"/>
      <dgm:spPr/>
      <dgm:t>
        <a:bodyPr/>
        <a:lstStyle/>
        <a:p>
          <a:endParaRPr lang="ru-RU"/>
        </a:p>
      </dgm:t>
    </dgm:pt>
    <dgm:pt modelId="{BFB08188-543A-4B6F-AC3F-7E0F6343325E}" type="pres">
      <dgm:prSet presAssocID="{A9603280-E4C2-462F-8D6A-1080E1EE3206}" presName="Name21" presStyleCnt="0"/>
      <dgm:spPr/>
    </dgm:pt>
    <dgm:pt modelId="{F2B1A45B-D902-4950-916F-A27626A2B3F4}" type="pres">
      <dgm:prSet presAssocID="{A9603280-E4C2-462F-8D6A-1080E1EE3206}" presName="level2Shape" presStyleLbl="node3" presStyleIdx="0" presStyleCnt="3"/>
      <dgm:spPr/>
      <dgm:t>
        <a:bodyPr/>
        <a:lstStyle/>
        <a:p>
          <a:endParaRPr lang="ru-RU"/>
        </a:p>
      </dgm:t>
    </dgm:pt>
    <dgm:pt modelId="{669938FC-3823-4022-A6B7-EC6C14B8C2CF}" type="pres">
      <dgm:prSet presAssocID="{A9603280-E4C2-462F-8D6A-1080E1EE3206}" presName="hierChild3" presStyleCnt="0"/>
      <dgm:spPr/>
    </dgm:pt>
    <dgm:pt modelId="{189F1C73-CFEE-4BA3-86CE-D84162195D05}" type="pres">
      <dgm:prSet presAssocID="{45EE658B-2E1E-422F-931C-DCFE46FB03D0}" presName="Name19" presStyleLbl="parChTrans1D3" presStyleIdx="1" presStyleCnt="3"/>
      <dgm:spPr/>
      <dgm:t>
        <a:bodyPr/>
        <a:lstStyle/>
        <a:p>
          <a:endParaRPr lang="ru-RU"/>
        </a:p>
      </dgm:t>
    </dgm:pt>
    <dgm:pt modelId="{BBCE1253-DEE5-45A7-A514-F99814A57189}" type="pres">
      <dgm:prSet presAssocID="{D4E92D25-AD13-4800-9C32-38D405E0D723}" presName="Name21" presStyleCnt="0"/>
      <dgm:spPr/>
    </dgm:pt>
    <dgm:pt modelId="{E6177FFD-B849-4345-A56D-E07B8D06FC87}" type="pres">
      <dgm:prSet presAssocID="{D4E92D25-AD13-4800-9C32-38D405E0D723}" presName="level2Shape" presStyleLbl="node3" presStyleIdx="1" presStyleCnt="3"/>
      <dgm:spPr/>
      <dgm:t>
        <a:bodyPr/>
        <a:lstStyle/>
        <a:p>
          <a:endParaRPr lang="ru-RU"/>
        </a:p>
      </dgm:t>
    </dgm:pt>
    <dgm:pt modelId="{5CC107B0-07A9-442B-B0D6-33AC23CB8D8F}" type="pres">
      <dgm:prSet presAssocID="{D4E92D25-AD13-4800-9C32-38D405E0D723}" presName="hierChild3" presStyleCnt="0"/>
      <dgm:spPr/>
    </dgm:pt>
    <dgm:pt modelId="{97BB992E-EDB8-4F5F-B870-A29B8DE53FC3}" type="pres">
      <dgm:prSet presAssocID="{2AD94E14-EE06-4DDE-84F9-68C7CA41399D}" presName="Name19" presStyleLbl="parChTrans1D3" presStyleIdx="2" presStyleCnt="3"/>
      <dgm:spPr/>
      <dgm:t>
        <a:bodyPr/>
        <a:lstStyle/>
        <a:p>
          <a:endParaRPr lang="ru-RU"/>
        </a:p>
      </dgm:t>
    </dgm:pt>
    <dgm:pt modelId="{44BFCB67-EB13-4874-81CA-3A046C31D504}" type="pres">
      <dgm:prSet presAssocID="{70261EA4-2359-4C25-AA7C-4119873FA337}" presName="Name21" presStyleCnt="0"/>
      <dgm:spPr/>
    </dgm:pt>
    <dgm:pt modelId="{7296E7CF-09F5-4E9B-BFD9-12B40982C676}" type="pres">
      <dgm:prSet presAssocID="{70261EA4-2359-4C25-AA7C-4119873FA337}" presName="level2Shape" presStyleLbl="node3" presStyleIdx="2" presStyleCnt="3"/>
      <dgm:spPr/>
      <dgm:t>
        <a:bodyPr/>
        <a:lstStyle/>
        <a:p>
          <a:endParaRPr lang="ru-RU"/>
        </a:p>
      </dgm:t>
    </dgm:pt>
    <dgm:pt modelId="{346F4512-DFD3-4251-8517-5DAB0663A499}" type="pres">
      <dgm:prSet presAssocID="{70261EA4-2359-4C25-AA7C-4119873FA337}" presName="hierChild3" presStyleCnt="0"/>
      <dgm:spPr/>
    </dgm:pt>
    <dgm:pt modelId="{F97EE015-3A68-4AE3-951B-9C7149727681}" type="pres">
      <dgm:prSet presAssocID="{E1F8F32B-F520-4AA0-A8EB-F6CA2C5A25B1}" presName="Name19" presStyleLbl="parChTrans1D2" presStyleIdx="2" presStyleCnt="3"/>
      <dgm:spPr/>
      <dgm:t>
        <a:bodyPr/>
        <a:lstStyle/>
        <a:p>
          <a:endParaRPr lang="ru-RU"/>
        </a:p>
      </dgm:t>
    </dgm:pt>
    <dgm:pt modelId="{C040AA08-E535-4358-B5BD-AEFD8B481398}" type="pres">
      <dgm:prSet presAssocID="{300E5FE4-2B9E-4B1E-9BCC-E65FC0E2B9E6}" presName="Name21" presStyleCnt="0"/>
      <dgm:spPr/>
    </dgm:pt>
    <dgm:pt modelId="{A427D13A-DD12-4C81-B1AD-F8AF854A78D3}" type="pres">
      <dgm:prSet presAssocID="{300E5FE4-2B9E-4B1E-9BCC-E65FC0E2B9E6}" presName="level2Shape" presStyleLbl="node2" presStyleIdx="2" presStyleCnt="3"/>
      <dgm:spPr/>
      <dgm:t>
        <a:bodyPr/>
        <a:lstStyle/>
        <a:p>
          <a:endParaRPr lang="ru-RU"/>
        </a:p>
      </dgm:t>
    </dgm:pt>
    <dgm:pt modelId="{9BE7ABD2-3B24-4DFD-AB16-3B6FE213FC4F}" type="pres">
      <dgm:prSet presAssocID="{300E5FE4-2B9E-4B1E-9BCC-E65FC0E2B9E6}" presName="hierChild3" presStyleCnt="0"/>
      <dgm:spPr/>
    </dgm:pt>
    <dgm:pt modelId="{21EFCEE9-3DC3-40CC-895F-0F07D7CAF847}" type="pres">
      <dgm:prSet presAssocID="{15676A31-4A90-4C03-889C-06B2E2DB7071}" presName="bgShapesFlow" presStyleCnt="0"/>
      <dgm:spPr/>
    </dgm:pt>
  </dgm:ptLst>
  <dgm:cxnLst>
    <dgm:cxn modelId="{A36BF2C7-2782-43DE-881F-A8048BF453E3}" type="presOf" srcId="{F0F08DE8-5566-4575-9101-3AE1BC039F40}" destId="{56052A13-FF50-4995-B2A0-3E8BE09E60D6}" srcOrd="0" destOrd="0" presId="urn:microsoft.com/office/officeart/2005/8/layout/hierarchy6"/>
    <dgm:cxn modelId="{73653726-CAB9-4E3F-A1BE-5BF810EAEB9D}" type="presOf" srcId="{70261EA4-2359-4C25-AA7C-4119873FA337}" destId="{7296E7CF-09F5-4E9B-BFD9-12B40982C676}" srcOrd="0" destOrd="0" presId="urn:microsoft.com/office/officeart/2005/8/layout/hierarchy6"/>
    <dgm:cxn modelId="{45F1D7AF-6880-47DE-B747-A1C512661228}" srcId="{0E3EB839-35DF-48A5-A044-67C214BA7AA2}" destId="{F0F08DE8-5566-4575-9101-3AE1BC039F40}" srcOrd="1" destOrd="0" parTransId="{217ABD1A-0698-4E07-9EE2-C94184EE9224}" sibTransId="{6CED400F-5DE7-4D80-85EB-A21113CEE40E}"/>
    <dgm:cxn modelId="{D5F03789-0DEA-42FD-86AE-C61546CC0298}" type="presOf" srcId="{300E5FE4-2B9E-4B1E-9BCC-E65FC0E2B9E6}" destId="{A427D13A-DD12-4C81-B1AD-F8AF854A78D3}" srcOrd="0" destOrd="0" presId="urn:microsoft.com/office/officeart/2005/8/layout/hierarchy6"/>
    <dgm:cxn modelId="{6B1BF8BD-40B7-44AD-BE7A-56536380DF41}" type="presOf" srcId="{45EE658B-2E1E-422F-931C-DCFE46FB03D0}" destId="{189F1C73-CFEE-4BA3-86CE-D84162195D05}" srcOrd="0" destOrd="0" presId="urn:microsoft.com/office/officeart/2005/8/layout/hierarchy6"/>
    <dgm:cxn modelId="{2F1FE3EC-F34D-4691-BA22-FDEDB9A8E227}" type="presOf" srcId="{15676A31-4A90-4C03-889C-06B2E2DB7071}" destId="{376B1630-1FF7-4E90-A274-81F8E27F75CC}" srcOrd="0" destOrd="0" presId="urn:microsoft.com/office/officeart/2005/8/layout/hierarchy6"/>
    <dgm:cxn modelId="{750F15B7-0B0F-4679-A50C-3DA8EB2F8111}" srcId="{0E3EB839-35DF-48A5-A044-67C214BA7AA2}" destId="{AECCFEC3-A215-4529-85F2-DD7B15A56E41}" srcOrd="0" destOrd="0" parTransId="{CA92A528-55A7-46B9-917D-A81323DFFAA7}" sibTransId="{E31A40C9-823B-4B03-AD28-52BE1341C6CB}"/>
    <dgm:cxn modelId="{05ECCCCF-EE4B-449E-9032-5F02A77E8AF1}" type="presOf" srcId="{2AD94E14-EE06-4DDE-84F9-68C7CA41399D}" destId="{97BB992E-EDB8-4F5F-B870-A29B8DE53FC3}" srcOrd="0" destOrd="0" presId="urn:microsoft.com/office/officeart/2005/8/layout/hierarchy6"/>
    <dgm:cxn modelId="{01DEA2A3-3D85-4806-8202-8376C1635B50}" type="presOf" srcId="{A9603280-E4C2-462F-8D6A-1080E1EE3206}" destId="{F2B1A45B-D902-4950-916F-A27626A2B3F4}" srcOrd="0" destOrd="0" presId="urn:microsoft.com/office/officeart/2005/8/layout/hierarchy6"/>
    <dgm:cxn modelId="{45B2B2D1-3407-4E7D-AB33-C7D28ACC47CB}" srcId="{0E3EB839-35DF-48A5-A044-67C214BA7AA2}" destId="{300E5FE4-2B9E-4B1E-9BCC-E65FC0E2B9E6}" srcOrd="2" destOrd="0" parTransId="{E1F8F32B-F520-4AA0-A8EB-F6CA2C5A25B1}" sibTransId="{21E43904-F529-4C6F-97D2-BE5BC8589D64}"/>
    <dgm:cxn modelId="{99EA640E-420A-42D2-8677-FE9664434903}" srcId="{F0F08DE8-5566-4575-9101-3AE1BC039F40}" destId="{D4E92D25-AD13-4800-9C32-38D405E0D723}" srcOrd="1" destOrd="0" parTransId="{45EE658B-2E1E-422F-931C-DCFE46FB03D0}" sibTransId="{09957F02-BA65-4D26-B3F8-63F78F0E7AD7}"/>
    <dgm:cxn modelId="{6C6CC144-A4B6-45E2-991C-CE6F7BF4331D}" type="presOf" srcId="{AECCFEC3-A215-4529-85F2-DD7B15A56E41}" destId="{5F87F9FE-D0BC-4279-BF63-61364A449426}" srcOrd="0" destOrd="0" presId="urn:microsoft.com/office/officeart/2005/8/layout/hierarchy6"/>
    <dgm:cxn modelId="{CB460CB8-077F-4858-9325-A3CA61A8B35F}" type="presOf" srcId="{CA92A528-55A7-46B9-917D-A81323DFFAA7}" destId="{0C40E46A-E87F-43C4-AD38-51A8B8CF90E2}" srcOrd="0" destOrd="0" presId="urn:microsoft.com/office/officeart/2005/8/layout/hierarchy6"/>
    <dgm:cxn modelId="{9E8835C3-C2C3-4917-A471-ABB276FEC234}" srcId="{F0F08DE8-5566-4575-9101-3AE1BC039F40}" destId="{A9603280-E4C2-462F-8D6A-1080E1EE3206}" srcOrd="0" destOrd="0" parTransId="{B9C263E8-95E7-47ED-A5B0-5EE500221096}" sibTransId="{4E292980-D9BC-4D2A-8E1A-69CCAB1B8A24}"/>
    <dgm:cxn modelId="{A074F884-CDAB-4A65-BA9F-D8FC123C1015}" type="presOf" srcId="{0E3EB839-35DF-48A5-A044-67C214BA7AA2}" destId="{645370DD-FABE-4D5F-A6E9-300B1F80589A}" srcOrd="0" destOrd="0" presId="urn:microsoft.com/office/officeart/2005/8/layout/hierarchy6"/>
    <dgm:cxn modelId="{19AB5102-235A-4560-BA32-4B7019490110}" srcId="{F0F08DE8-5566-4575-9101-3AE1BC039F40}" destId="{70261EA4-2359-4C25-AA7C-4119873FA337}" srcOrd="2" destOrd="0" parTransId="{2AD94E14-EE06-4DDE-84F9-68C7CA41399D}" sibTransId="{5AE54389-922B-469A-8E04-B84A2C5D79A5}"/>
    <dgm:cxn modelId="{D10886B2-7692-4A0F-AC05-ECBA53FDC789}" srcId="{15676A31-4A90-4C03-889C-06B2E2DB7071}" destId="{0E3EB839-35DF-48A5-A044-67C214BA7AA2}" srcOrd="0" destOrd="0" parTransId="{B5E4DB1B-F1DC-4FB5-8F37-0BD75F5D1683}" sibTransId="{038CF992-BDC1-48A7-AE5A-88D0B32DF4C2}"/>
    <dgm:cxn modelId="{377BFB76-6EDE-4DCE-AE35-D6990061D385}" type="presOf" srcId="{D4E92D25-AD13-4800-9C32-38D405E0D723}" destId="{E6177FFD-B849-4345-A56D-E07B8D06FC87}" srcOrd="0" destOrd="0" presId="urn:microsoft.com/office/officeart/2005/8/layout/hierarchy6"/>
    <dgm:cxn modelId="{10040452-37EB-4A88-AD13-6EAFF83E819A}" type="presOf" srcId="{E1F8F32B-F520-4AA0-A8EB-F6CA2C5A25B1}" destId="{F97EE015-3A68-4AE3-951B-9C7149727681}" srcOrd="0" destOrd="0" presId="urn:microsoft.com/office/officeart/2005/8/layout/hierarchy6"/>
    <dgm:cxn modelId="{11C3D4A8-7AAF-46D5-8037-B3F0AA61B7D8}" type="presOf" srcId="{B9C263E8-95E7-47ED-A5B0-5EE500221096}" destId="{45969463-0021-40C5-B3E8-7A09D7C64E3E}" srcOrd="0" destOrd="0" presId="urn:microsoft.com/office/officeart/2005/8/layout/hierarchy6"/>
    <dgm:cxn modelId="{8E85888E-8FA1-4100-8062-4E74D807CEDE}" type="presOf" srcId="{217ABD1A-0698-4E07-9EE2-C94184EE9224}" destId="{A3FF54D6-C712-45DB-BAE6-70A73517089E}" srcOrd="0" destOrd="0" presId="urn:microsoft.com/office/officeart/2005/8/layout/hierarchy6"/>
    <dgm:cxn modelId="{AC04443D-8AAC-45F0-98B8-4D41659ADF3A}" type="presParOf" srcId="{376B1630-1FF7-4E90-A274-81F8E27F75CC}" destId="{00732D21-356E-441F-9BA6-E0BE9340E4DD}" srcOrd="0" destOrd="0" presId="urn:microsoft.com/office/officeart/2005/8/layout/hierarchy6"/>
    <dgm:cxn modelId="{4928FF92-D5C2-428E-8099-2E7644B7060D}" type="presParOf" srcId="{00732D21-356E-441F-9BA6-E0BE9340E4DD}" destId="{050B3D33-5444-413E-9DE6-A0BFA62231AF}" srcOrd="0" destOrd="0" presId="urn:microsoft.com/office/officeart/2005/8/layout/hierarchy6"/>
    <dgm:cxn modelId="{B686FB9C-DFB2-45ED-8427-41908FADCADE}" type="presParOf" srcId="{050B3D33-5444-413E-9DE6-A0BFA62231AF}" destId="{96BE2363-7D59-4EFC-B894-F258FDA50A2A}" srcOrd="0" destOrd="0" presId="urn:microsoft.com/office/officeart/2005/8/layout/hierarchy6"/>
    <dgm:cxn modelId="{D1D725C4-1935-41F3-B779-762F5D6702DE}" type="presParOf" srcId="{96BE2363-7D59-4EFC-B894-F258FDA50A2A}" destId="{645370DD-FABE-4D5F-A6E9-300B1F80589A}" srcOrd="0" destOrd="0" presId="urn:microsoft.com/office/officeart/2005/8/layout/hierarchy6"/>
    <dgm:cxn modelId="{9DFE7946-96C1-4DE5-9A96-FB3E83D81ABB}" type="presParOf" srcId="{96BE2363-7D59-4EFC-B894-F258FDA50A2A}" destId="{3B3826CB-C74A-4D71-AC52-271CA728EE26}" srcOrd="1" destOrd="0" presId="urn:microsoft.com/office/officeart/2005/8/layout/hierarchy6"/>
    <dgm:cxn modelId="{D0BD4CFA-C516-41FA-8858-5C6F9EA6C548}" type="presParOf" srcId="{3B3826CB-C74A-4D71-AC52-271CA728EE26}" destId="{0C40E46A-E87F-43C4-AD38-51A8B8CF90E2}" srcOrd="0" destOrd="0" presId="urn:microsoft.com/office/officeart/2005/8/layout/hierarchy6"/>
    <dgm:cxn modelId="{FE4A8C5B-E3AF-4911-9ACF-4AF51E48F5C3}" type="presParOf" srcId="{3B3826CB-C74A-4D71-AC52-271CA728EE26}" destId="{64E02138-8383-4833-9750-49B8D4056427}" srcOrd="1" destOrd="0" presId="urn:microsoft.com/office/officeart/2005/8/layout/hierarchy6"/>
    <dgm:cxn modelId="{CE61D890-C205-44E0-BE4B-AD91630C6BA8}" type="presParOf" srcId="{64E02138-8383-4833-9750-49B8D4056427}" destId="{5F87F9FE-D0BC-4279-BF63-61364A449426}" srcOrd="0" destOrd="0" presId="urn:microsoft.com/office/officeart/2005/8/layout/hierarchy6"/>
    <dgm:cxn modelId="{EA21C1CF-9313-4544-8D00-E6303ED1C968}" type="presParOf" srcId="{64E02138-8383-4833-9750-49B8D4056427}" destId="{CC1D053D-FF45-4D0B-B728-0D69F6CE98EC}" srcOrd="1" destOrd="0" presId="urn:microsoft.com/office/officeart/2005/8/layout/hierarchy6"/>
    <dgm:cxn modelId="{4E5EEC3B-EE62-4A45-B786-312F10C55906}" type="presParOf" srcId="{3B3826CB-C74A-4D71-AC52-271CA728EE26}" destId="{A3FF54D6-C712-45DB-BAE6-70A73517089E}" srcOrd="2" destOrd="0" presId="urn:microsoft.com/office/officeart/2005/8/layout/hierarchy6"/>
    <dgm:cxn modelId="{888CCBC5-D8FC-4474-952F-A8EF557BD715}" type="presParOf" srcId="{3B3826CB-C74A-4D71-AC52-271CA728EE26}" destId="{F80090A7-48E8-49DF-98B4-04838F8747EA}" srcOrd="3" destOrd="0" presId="urn:microsoft.com/office/officeart/2005/8/layout/hierarchy6"/>
    <dgm:cxn modelId="{78B5AA59-4746-4571-9FC1-F19EBEFC33A7}" type="presParOf" srcId="{F80090A7-48E8-49DF-98B4-04838F8747EA}" destId="{56052A13-FF50-4995-B2A0-3E8BE09E60D6}" srcOrd="0" destOrd="0" presId="urn:microsoft.com/office/officeart/2005/8/layout/hierarchy6"/>
    <dgm:cxn modelId="{E1AD40DA-FBF8-44A6-A240-E89456AEE83E}" type="presParOf" srcId="{F80090A7-48E8-49DF-98B4-04838F8747EA}" destId="{9F85841B-A8E7-4A30-ACDB-82D916B6365B}" srcOrd="1" destOrd="0" presId="urn:microsoft.com/office/officeart/2005/8/layout/hierarchy6"/>
    <dgm:cxn modelId="{A87C84A4-D517-401B-9082-4BD9BC8EC596}" type="presParOf" srcId="{9F85841B-A8E7-4A30-ACDB-82D916B6365B}" destId="{45969463-0021-40C5-B3E8-7A09D7C64E3E}" srcOrd="0" destOrd="0" presId="urn:microsoft.com/office/officeart/2005/8/layout/hierarchy6"/>
    <dgm:cxn modelId="{6D26618E-9655-48F2-AB4F-1D7CAF770C3E}" type="presParOf" srcId="{9F85841B-A8E7-4A30-ACDB-82D916B6365B}" destId="{BFB08188-543A-4B6F-AC3F-7E0F6343325E}" srcOrd="1" destOrd="0" presId="urn:microsoft.com/office/officeart/2005/8/layout/hierarchy6"/>
    <dgm:cxn modelId="{06A912D9-CD0F-4E60-AE2A-982EBB45D621}" type="presParOf" srcId="{BFB08188-543A-4B6F-AC3F-7E0F6343325E}" destId="{F2B1A45B-D902-4950-916F-A27626A2B3F4}" srcOrd="0" destOrd="0" presId="urn:microsoft.com/office/officeart/2005/8/layout/hierarchy6"/>
    <dgm:cxn modelId="{8C243FBC-7CA8-40D8-8F89-02424AA4BA39}" type="presParOf" srcId="{BFB08188-543A-4B6F-AC3F-7E0F6343325E}" destId="{669938FC-3823-4022-A6B7-EC6C14B8C2CF}" srcOrd="1" destOrd="0" presId="urn:microsoft.com/office/officeart/2005/8/layout/hierarchy6"/>
    <dgm:cxn modelId="{3349101B-8631-4BA6-BF37-27172E298D53}" type="presParOf" srcId="{9F85841B-A8E7-4A30-ACDB-82D916B6365B}" destId="{189F1C73-CFEE-4BA3-86CE-D84162195D05}" srcOrd="2" destOrd="0" presId="urn:microsoft.com/office/officeart/2005/8/layout/hierarchy6"/>
    <dgm:cxn modelId="{35A07969-8B7A-428C-A97E-AB306B6133BA}" type="presParOf" srcId="{9F85841B-A8E7-4A30-ACDB-82D916B6365B}" destId="{BBCE1253-DEE5-45A7-A514-F99814A57189}" srcOrd="3" destOrd="0" presId="urn:microsoft.com/office/officeart/2005/8/layout/hierarchy6"/>
    <dgm:cxn modelId="{987476C5-F419-4444-8622-E4109A4F66D5}" type="presParOf" srcId="{BBCE1253-DEE5-45A7-A514-F99814A57189}" destId="{E6177FFD-B849-4345-A56D-E07B8D06FC87}" srcOrd="0" destOrd="0" presId="urn:microsoft.com/office/officeart/2005/8/layout/hierarchy6"/>
    <dgm:cxn modelId="{49ECC31B-8A70-423C-B748-F9298B437A36}" type="presParOf" srcId="{BBCE1253-DEE5-45A7-A514-F99814A57189}" destId="{5CC107B0-07A9-442B-B0D6-33AC23CB8D8F}" srcOrd="1" destOrd="0" presId="urn:microsoft.com/office/officeart/2005/8/layout/hierarchy6"/>
    <dgm:cxn modelId="{8605ADF1-B45E-469A-BC97-5BE4D2CFCC7A}" type="presParOf" srcId="{9F85841B-A8E7-4A30-ACDB-82D916B6365B}" destId="{97BB992E-EDB8-4F5F-B870-A29B8DE53FC3}" srcOrd="4" destOrd="0" presId="urn:microsoft.com/office/officeart/2005/8/layout/hierarchy6"/>
    <dgm:cxn modelId="{ACB249E3-E1E2-4CA9-98E4-B1D40321F65A}" type="presParOf" srcId="{9F85841B-A8E7-4A30-ACDB-82D916B6365B}" destId="{44BFCB67-EB13-4874-81CA-3A046C31D504}" srcOrd="5" destOrd="0" presId="urn:microsoft.com/office/officeart/2005/8/layout/hierarchy6"/>
    <dgm:cxn modelId="{711D9B4D-9285-45D8-8961-C382EA9EC1C4}" type="presParOf" srcId="{44BFCB67-EB13-4874-81CA-3A046C31D504}" destId="{7296E7CF-09F5-4E9B-BFD9-12B40982C676}" srcOrd="0" destOrd="0" presId="urn:microsoft.com/office/officeart/2005/8/layout/hierarchy6"/>
    <dgm:cxn modelId="{561A50C8-BF34-4121-A1C6-CBFABC031A45}" type="presParOf" srcId="{44BFCB67-EB13-4874-81CA-3A046C31D504}" destId="{346F4512-DFD3-4251-8517-5DAB0663A499}" srcOrd="1" destOrd="0" presId="urn:microsoft.com/office/officeart/2005/8/layout/hierarchy6"/>
    <dgm:cxn modelId="{F0C4EBE4-EBD7-4064-9E05-FD7C206BE23F}" type="presParOf" srcId="{3B3826CB-C74A-4D71-AC52-271CA728EE26}" destId="{F97EE015-3A68-4AE3-951B-9C7149727681}" srcOrd="4" destOrd="0" presId="urn:microsoft.com/office/officeart/2005/8/layout/hierarchy6"/>
    <dgm:cxn modelId="{71A93577-15D7-4D68-AEED-12402D18240B}" type="presParOf" srcId="{3B3826CB-C74A-4D71-AC52-271CA728EE26}" destId="{C040AA08-E535-4358-B5BD-AEFD8B481398}" srcOrd="5" destOrd="0" presId="urn:microsoft.com/office/officeart/2005/8/layout/hierarchy6"/>
    <dgm:cxn modelId="{E32447A9-073C-45A8-9C91-4181F01D59DD}" type="presParOf" srcId="{C040AA08-E535-4358-B5BD-AEFD8B481398}" destId="{A427D13A-DD12-4C81-B1AD-F8AF854A78D3}" srcOrd="0" destOrd="0" presId="urn:microsoft.com/office/officeart/2005/8/layout/hierarchy6"/>
    <dgm:cxn modelId="{ECDB9BB3-D132-458D-B048-FE6BAD3808B3}" type="presParOf" srcId="{C040AA08-E535-4358-B5BD-AEFD8B481398}" destId="{9BE7ABD2-3B24-4DFD-AB16-3B6FE213FC4F}" srcOrd="1" destOrd="0" presId="urn:microsoft.com/office/officeart/2005/8/layout/hierarchy6"/>
    <dgm:cxn modelId="{7BEEA25C-35FD-4E51-A846-DACE0655B2FD}" type="presParOf" srcId="{376B1630-1FF7-4E90-A274-81F8E27F75CC}" destId="{21EFCEE9-3DC3-40CC-895F-0F07D7CAF847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368A76-EF2C-4F56-B3C1-5C4A370281AF}" type="doc">
      <dgm:prSet loTypeId="urn:microsoft.com/office/officeart/2005/8/layout/process4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4441441-41AF-4500-93D4-EE0D89B0D0FD}">
      <dgm:prSet phldrT="[Текст]"/>
      <dgm:spPr/>
      <dgm:t>
        <a:bodyPr/>
        <a:lstStyle/>
        <a:p>
          <a:r>
            <a:rPr lang="ru-RU" b="1" cap="none" spc="0" dirty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Составление и рассмотрение проекта бюджета</a:t>
          </a:r>
        </a:p>
      </dgm:t>
    </dgm:pt>
    <dgm:pt modelId="{25D38ABA-04BB-43FF-A183-B868E2C6950B}" type="parTrans" cxnId="{6D8CB49C-0685-4A6B-B140-5560D2198037}">
      <dgm:prSet/>
      <dgm:spPr/>
      <dgm:t>
        <a:bodyPr/>
        <a:lstStyle/>
        <a:p>
          <a:endParaRPr lang="ru-RU"/>
        </a:p>
      </dgm:t>
    </dgm:pt>
    <dgm:pt modelId="{35FDA620-6A0F-4A03-9B48-124BA53E7EB9}" type="sibTrans" cxnId="{6D8CB49C-0685-4A6B-B140-5560D2198037}">
      <dgm:prSet/>
      <dgm:spPr/>
      <dgm:t>
        <a:bodyPr/>
        <a:lstStyle/>
        <a:p>
          <a:endParaRPr lang="ru-RU"/>
        </a:p>
      </dgm:t>
    </dgm:pt>
    <dgm:pt modelId="{AA2020E9-D9AF-4DC5-B374-57C32F543042}">
      <dgm:prSet phldrT="[Текст]"/>
      <dgm:spPr/>
      <dgm:t>
        <a:bodyPr/>
        <a:lstStyle/>
        <a:p>
          <a:r>
            <a:rPr lang="ru-RU" b="1" cap="none" spc="0" dirty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Контроль за исполнением бюджета и бюджетный учет</a:t>
          </a:r>
        </a:p>
      </dgm:t>
    </dgm:pt>
    <dgm:pt modelId="{633693A7-E34A-4915-81D0-A97874282733}" type="parTrans" cxnId="{95A730A2-E421-4703-8D32-7D24AE3BC70D}">
      <dgm:prSet/>
      <dgm:spPr/>
      <dgm:t>
        <a:bodyPr/>
        <a:lstStyle/>
        <a:p>
          <a:endParaRPr lang="ru-RU"/>
        </a:p>
      </dgm:t>
    </dgm:pt>
    <dgm:pt modelId="{AD127B39-152A-4CB0-AC03-AC2E61335F50}" type="sibTrans" cxnId="{95A730A2-E421-4703-8D32-7D24AE3BC70D}">
      <dgm:prSet/>
      <dgm:spPr/>
      <dgm:t>
        <a:bodyPr/>
        <a:lstStyle/>
        <a:p>
          <a:endParaRPr lang="ru-RU"/>
        </a:p>
      </dgm:t>
    </dgm:pt>
    <dgm:pt modelId="{28E357D6-8B76-4513-9A27-417174B0F809}">
      <dgm:prSet phldrT="[Текст]"/>
      <dgm:spPr/>
      <dgm:t>
        <a:bodyPr/>
        <a:lstStyle/>
        <a:p>
          <a:r>
            <a:rPr lang="ru-RU" b="1" cap="none" spc="0" dirty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Утверждение и исполнение бюджета</a:t>
          </a:r>
        </a:p>
      </dgm:t>
    </dgm:pt>
    <dgm:pt modelId="{54551149-C3E3-4FCF-8A77-8D852D86E162}" type="sibTrans" cxnId="{0C248031-57B5-43CC-B79F-65A0FF40E86D}">
      <dgm:prSet/>
      <dgm:spPr/>
      <dgm:t>
        <a:bodyPr/>
        <a:lstStyle/>
        <a:p>
          <a:endParaRPr lang="ru-RU"/>
        </a:p>
      </dgm:t>
    </dgm:pt>
    <dgm:pt modelId="{78630C1A-97A7-456F-BD4D-368C66A50092}" type="parTrans" cxnId="{0C248031-57B5-43CC-B79F-65A0FF40E86D}">
      <dgm:prSet/>
      <dgm:spPr/>
      <dgm:t>
        <a:bodyPr/>
        <a:lstStyle/>
        <a:p>
          <a:endParaRPr lang="ru-RU"/>
        </a:p>
      </dgm:t>
    </dgm:pt>
    <dgm:pt modelId="{A3A63A03-CF27-44BA-9EF7-CBD42AD2503E}">
      <dgm:prSet phldrT="[Текст]"/>
      <dgm:spPr/>
      <dgm:t>
        <a:bodyPr/>
        <a:lstStyle/>
        <a:p>
          <a:r>
            <a:rPr lang="ru-RU" b="1" cap="none" spc="0" dirty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Составление, внешняя проверка, рассмотрение и утверждение бюджетной отчетности</a:t>
          </a:r>
        </a:p>
      </dgm:t>
    </dgm:pt>
    <dgm:pt modelId="{A83F9AF0-A775-44EC-A70F-575F4F78749C}" type="parTrans" cxnId="{B6BDB813-B39D-4142-88B3-3083C9E751D2}">
      <dgm:prSet/>
      <dgm:spPr/>
      <dgm:t>
        <a:bodyPr/>
        <a:lstStyle/>
        <a:p>
          <a:endParaRPr lang="ru-RU"/>
        </a:p>
      </dgm:t>
    </dgm:pt>
    <dgm:pt modelId="{51879849-2A49-4FE0-AE49-7BCB9B43367A}" type="sibTrans" cxnId="{B6BDB813-B39D-4142-88B3-3083C9E751D2}">
      <dgm:prSet/>
      <dgm:spPr/>
      <dgm:t>
        <a:bodyPr/>
        <a:lstStyle/>
        <a:p>
          <a:endParaRPr lang="ru-RU"/>
        </a:p>
      </dgm:t>
    </dgm:pt>
    <dgm:pt modelId="{32B14B83-7CDE-4B32-8110-14ED298F03C3}" type="pres">
      <dgm:prSet presAssocID="{94368A76-EF2C-4F56-B3C1-5C4A370281A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566503-5C3B-4972-8291-6CDBE19FF156}" type="pres">
      <dgm:prSet presAssocID="{A3A63A03-CF27-44BA-9EF7-CBD42AD2503E}" presName="boxAndChildren" presStyleCnt="0"/>
      <dgm:spPr/>
    </dgm:pt>
    <dgm:pt modelId="{4FCF7CF4-124A-40A5-8628-A85192083CF2}" type="pres">
      <dgm:prSet presAssocID="{A3A63A03-CF27-44BA-9EF7-CBD42AD2503E}" presName="parentTextBox" presStyleLbl="node1" presStyleIdx="0" presStyleCnt="4" custScaleY="53502"/>
      <dgm:spPr/>
      <dgm:t>
        <a:bodyPr/>
        <a:lstStyle/>
        <a:p>
          <a:endParaRPr lang="ru-RU"/>
        </a:p>
      </dgm:t>
    </dgm:pt>
    <dgm:pt modelId="{994E24DF-3852-4E44-811B-6C6346DFF3AE}" type="pres">
      <dgm:prSet presAssocID="{AD127B39-152A-4CB0-AC03-AC2E61335F50}" presName="sp" presStyleCnt="0"/>
      <dgm:spPr/>
    </dgm:pt>
    <dgm:pt modelId="{E349785D-D6F4-4331-83BF-6DE84A44BB41}" type="pres">
      <dgm:prSet presAssocID="{AA2020E9-D9AF-4DC5-B374-57C32F543042}" presName="arrowAndChildren" presStyleCnt="0"/>
      <dgm:spPr/>
    </dgm:pt>
    <dgm:pt modelId="{A38718C9-B8AB-4CE3-8824-7C88FA28AED6}" type="pres">
      <dgm:prSet presAssocID="{AA2020E9-D9AF-4DC5-B374-57C32F543042}" presName="parentTextArrow" presStyleLbl="node1" presStyleIdx="1" presStyleCnt="4" custScaleY="53923"/>
      <dgm:spPr/>
      <dgm:t>
        <a:bodyPr/>
        <a:lstStyle/>
        <a:p>
          <a:endParaRPr lang="ru-RU"/>
        </a:p>
      </dgm:t>
    </dgm:pt>
    <dgm:pt modelId="{B03C0551-A89D-4C5B-AA3F-373900342534}" type="pres">
      <dgm:prSet presAssocID="{54551149-C3E3-4FCF-8A77-8D852D86E162}" presName="sp" presStyleCnt="0"/>
      <dgm:spPr/>
    </dgm:pt>
    <dgm:pt modelId="{24E334F7-A775-4704-A7BE-2A7FCE527A08}" type="pres">
      <dgm:prSet presAssocID="{28E357D6-8B76-4513-9A27-417174B0F809}" presName="arrowAndChildren" presStyleCnt="0"/>
      <dgm:spPr/>
    </dgm:pt>
    <dgm:pt modelId="{3F61441D-358B-4938-945C-BDA246F8F27F}" type="pres">
      <dgm:prSet presAssocID="{28E357D6-8B76-4513-9A27-417174B0F809}" presName="parentTextArrow" presStyleLbl="node1" presStyleIdx="2" presStyleCnt="4" custScaleY="34381" custLinFactNeighborX="-7" custLinFactNeighborY="-2412"/>
      <dgm:spPr/>
      <dgm:t>
        <a:bodyPr/>
        <a:lstStyle/>
        <a:p>
          <a:endParaRPr lang="ru-RU"/>
        </a:p>
      </dgm:t>
    </dgm:pt>
    <dgm:pt modelId="{F9021677-DC43-44E1-87FC-8312D3CA76AB}" type="pres">
      <dgm:prSet presAssocID="{35FDA620-6A0F-4A03-9B48-124BA53E7EB9}" presName="sp" presStyleCnt="0"/>
      <dgm:spPr/>
    </dgm:pt>
    <dgm:pt modelId="{53FAEB91-99D8-4216-A70F-1E506F3F4B17}" type="pres">
      <dgm:prSet presAssocID="{34441441-41AF-4500-93D4-EE0D89B0D0FD}" presName="arrowAndChildren" presStyleCnt="0"/>
      <dgm:spPr/>
    </dgm:pt>
    <dgm:pt modelId="{3D8BB182-2308-43E0-A506-669E6B5A9086}" type="pres">
      <dgm:prSet presAssocID="{34441441-41AF-4500-93D4-EE0D89B0D0FD}" presName="parentTextArrow" presStyleLbl="node1" presStyleIdx="3" presStyleCnt="4" custScaleY="42353"/>
      <dgm:spPr/>
      <dgm:t>
        <a:bodyPr/>
        <a:lstStyle/>
        <a:p>
          <a:endParaRPr lang="ru-RU"/>
        </a:p>
      </dgm:t>
    </dgm:pt>
  </dgm:ptLst>
  <dgm:cxnLst>
    <dgm:cxn modelId="{6D8CB49C-0685-4A6B-B140-5560D2198037}" srcId="{94368A76-EF2C-4F56-B3C1-5C4A370281AF}" destId="{34441441-41AF-4500-93D4-EE0D89B0D0FD}" srcOrd="0" destOrd="0" parTransId="{25D38ABA-04BB-43FF-A183-B868E2C6950B}" sibTransId="{35FDA620-6A0F-4A03-9B48-124BA53E7EB9}"/>
    <dgm:cxn modelId="{394D6ABC-88DE-4D78-A5B4-3AAF830B9738}" type="presOf" srcId="{A3A63A03-CF27-44BA-9EF7-CBD42AD2503E}" destId="{4FCF7CF4-124A-40A5-8628-A85192083CF2}" srcOrd="0" destOrd="0" presId="urn:microsoft.com/office/officeart/2005/8/layout/process4"/>
    <dgm:cxn modelId="{0C248031-57B5-43CC-B79F-65A0FF40E86D}" srcId="{94368A76-EF2C-4F56-B3C1-5C4A370281AF}" destId="{28E357D6-8B76-4513-9A27-417174B0F809}" srcOrd="1" destOrd="0" parTransId="{78630C1A-97A7-456F-BD4D-368C66A50092}" sibTransId="{54551149-C3E3-4FCF-8A77-8D852D86E162}"/>
    <dgm:cxn modelId="{95A730A2-E421-4703-8D32-7D24AE3BC70D}" srcId="{94368A76-EF2C-4F56-B3C1-5C4A370281AF}" destId="{AA2020E9-D9AF-4DC5-B374-57C32F543042}" srcOrd="2" destOrd="0" parTransId="{633693A7-E34A-4915-81D0-A97874282733}" sibTransId="{AD127B39-152A-4CB0-AC03-AC2E61335F50}"/>
    <dgm:cxn modelId="{E3392506-CD63-4BFD-891C-F6AE17078782}" type="presOf" srcId="{28E357D6-8B76-4513-9A27-417174B0F809}" destId="{3F61441D-358B-4938-945C-BDA246F8F27F}" srcOrd="0" destOrd="0" presId="urn:microsoft.com/office/officeart/2005/8/layout/process4"/>
    <dgm:cxn modelId="{22E26C50-BBD9-4E4C-A0C4-528C7565CCB1}" type="presOf" srcId="{34441441-41AF-4500-93D4-EE0D89B0D0FD}" destId="{3D8BB182-2308-43E0-A506-669E6B5A9086}" srcOrd="0" destOrd="0" presId="urn:microsoft.com/office/officeart/2005/8/layout/process4"/>
    <dgm:cxn modelId="{B6BDB813-B39D-4142-88B3-3083C9E751D2}" srcId="{94368A76-EF2C-4F56-B3C1-5C4A370281AF}" destId="{A3A63A03-CF27-44BA-9EF7-CBD42AD2503E}" srcOrd="3" destOrd="0" parTransId="{A83F9AF0-A775-44EC-A70F-575F4F78749C}" sibTransId="{51879849-2A49-4FE0-AE49-7BCB9B43367A}"/>
    <dgm:cxn modelId="{A79C0873-D909-41CA-B6DA-75A4E6C54B19}" type="presOf" srcId="{AA2020E9-D9AF-4DC5-B374-57C32F543042}" destId="{A38718C9-B8AB-4CE3-8824-7C88FA28AED6}" srcOrd="0" destOrd="0" presId="urn:microsoft.com/office/officeart/2005/8/layout/process4"/>
    <dgm:cxn modelId="{D92BBF32-011B-4FA2-A1B2-9BCA3BECBE51}" type="presOf" srcId="{94368A76-EF2C-4F56-B3C1-5C4A370281AF}" destId="{32B14B83-7CDE-4B32-8110-14ED298F03C3}" srcOrd="0" destOrd="0" presId="urn:microsoft.com/office/officeart/2005/8/layout/process4"/>
    <dgm:cxn modelId="{C9D81A11-D29F-4137-A61F-506689A7DA34}" type="presParOf" srcId="{32B14B83-7CDE-4B32-8110-14ED298F03C3}" destId="{37566503-5C3B-4972-8291-6CDBE19FF156}" srcOrd="0" destOrd="0" presId="urn:microsoft.com/office/officeart/2005/8/layout/process4"/>
    <dgm:cxn modelId="{B980731C-9785-454F-B6EA-ED881FC585B2}" type="presParOf" srcId="{37566503-5C3B-4972-8291-6CDBE19FF156}" destId="{4FCF7CF4-124A-40A5-8628-A85192083CF2}" srcOrd="0" destOrd="0" presId="urn:microsoft.com/office/officeart/2005/8/layout/process4"/>
    <dgm:cxn modelId="{7F70390A-7242-44EA-9D32-0EA410C34B74}" type="presParOf" srcId="{32B14B83-7CDE-4B32-8110-14ED298F03C3}" destId="{994E24DF-3852-4E44-811B-6C6346DFF3AE}" srcOrd="1" destOrd="0" presId="urn:microsoft.com/office/officeart/2005/8/layout/process4"/>
    <dgm:cxn modelId="{8E486874-928B-489B-AC04-19F30816501F}" type="presParOf" srcId="{32B14B83-7CDE-4B32-8110-14ED298F03C3}" destId="{E349785D-D6F4-4331-83BF-6DE84A44BB41}" srcOrd="2" destOrd="0" presId="urn:microsoft.com/office/officeart/2005/8/layout/process4"/>
    <dgm:cxn modelId="{48AA7AD3-6940-4EF8-B90D-0B7B5E8A93AD}" type="presParOf" srcId="{E349785D-D6F4-4331-83BF-6DE84A44BB41}" destId="{A38718C9-B8AB-4CE3-8824-7C88FA28AED6}" srcOrd="0" destOrd="0" presId="urn:microsoft.com/office/officeart/2005/8/layout/process4"/>
    <dgm:cxn modelId="{867CCD36-B603-4DB6-BA6D-C459582B02D7}" type="presParOf" srcId="{32B14B83-7CDE-4B32-8110-14ED298F03C3}" destId="{B03C0551-A89D-4C5B-AA3F-373900342534}" srcOrd="3" destOrd="0" presId="urn:microsoft.com/office/officeart/2005/8/layout/process4"/>
    <dgm:cxn modelId="{99215314-76A0-4445-BD1F-31B248907185}" type="presParOf" srcId="{32B14B83-7CDE-4B32-8110-14ED298F03C3}" destId="{24E334F7-A775-4704-A7BE-2A7FCE527A08}" srcOrd="4" destOrd="0" presId="urn:microsoft.com/office/officeart/2005/8/layout/process4"/>
    <dgm:cxn modelId="{7384A6AC-69E0-434E-BB71-3B3F4AC4DC13}" type="presParOf" srcId="{24E334F7-A775-4704-A7BE-2A7FCE527A08}" destId="{3F61441D-358B-4938-945C-BDA246F8F27F}" srcOrd="0" destOrd="0" presId="urn:microsoft.com/office/officeart/2005/8/layout/process4"/>
    <dgm:cxn modelId="{491A74E8-F281-4D3B-82C2-1E8601C2E64E}" type="presParOf" srcId="{32B14B83-7CDE-4B32-8110-14ED298F03C3}" destId="{F9021677-DC43-44E1-87FC-8312D3CA76AB}" srcOrd="5" destOrd="0" presId="urn:microsoft.com/office/officeart/2005/8/layout/process4"/>
    <dgm:cxn modelId="{9E477DB2-0362-4918-83B2-31A24B1E6A45}" type="presParOf" srcId="{32B14B83-7CDE-4B32-8110-14ED298F03C3}" destId="{53FAEB91-99D8-4216-A70F-1E506F3F4B17}" srcOrd="6" destOrd="0" presId="urn:microsoft.com/office/officeart/2005/8/layout/process4"/>
    <dgm:cxn modelId="{50E58CCC-9CBA-4BBA-B224-E2E8193A7471}" type="presParOf" srcId="{53FAEB91-99D8-4216-A70F-1E506F3F4B17}" destId="{3D8BB182-2308-43E0-A506-669E6B5A9086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5279B0-7560-40FD-9C9E-7CA592AEF221}" type="doc">
      <dgm:prSet loTypeId="urn:microsoft.com/office/officeart/2005/8/layout/hierarchy1" loCatId="hierarchy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D0E03D1-63C1-4A0C-B6FF-9BC3A6B9EC2A}">
      <dgm:prSet phldrT="[Текст]" custT="1"/>
      <dgm:spPr/>
      <dgm:t>
        <a:bodyPr/>
        <a:lstStyle/>
        <a:p>
          <a:r>
            <a: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rPr>
            <a:t>Доходы бюджета</a:t>
          </a:r>
        </a:p>
      </dgm:t>
    </dgm:pt>
    <dgm:pt modelId="{5E975E2E-54D6-4A6F-8ECF-B6FBBDF6053C}" type="parTrans" cxnId="{3283AC1F-EF86-4C6F-BB8F-36500376C87F}">
      <dgm:prSet/>
      <dgm:spPr/>
      <dgm:t>
        <a:bodyPr/>
        <a:lstStyle/>
        <a:p>
          <a:endParaRPr lang="ru-RU" sz="1000"/>
        </a:p>
      </dgm:t>
    </dgm:pt>
    <dgm:pt modelId="{FE96C831-6F3E-4E6C-8FCD-F82FF293D82E}" type="sibTrans" cxnId="{3283AC1F-EF86-4C6F-BB8F-36500376C87F}">
      <dgm:prSet/>
      <dgm:spPr/>
      <dgm:t>
        <a:bodyPr/>
        <a:lstStyle/>
        <a:p>
          <a:endParaRPr lang="ru-RU" sz="1000"/>
        </a:p>
      </dgm:t>
    </dgm:pt>
    <dgm:pt modelId="{945074A8-EBF6-4F0E-A6B1-E76FE37B03F0}">
      <dgm:prSet phldrT="[Текст]" custT="1"/>
      <dgm:spPr/>
      <dgm:t>
        <a:bodyPr/>
        <a:lstStyle/>
        <a:p>
          <a:r>
            <a:rPr lang="ru-RU" sz="1800" dirty="0">
              <a:solidFill>
                <a:srgbClr val="000099"/>
              </a:solidFill>
              <a:latin typeface="Arial Narrow" pitchFamily="34" charset="0"/>
            </a:rPr>
            <a:t>Налоговые доходы</a:t>
          </a:r>
        </a:p>
      </dgm:t>
    </dgm:pt>
    <dgm:pt modelId="{5A7DBC96-8EA5-458E-B258-2980104EB6AE}" type="parTrans" cxnId="{BA19B351-4DB9-48D5-AFAB-0CE3FE808937}">
      <dgm:prSet/>
      <dgm:spPr/>
      <dgm:t>
        <a:bodyPr/>
        <a:lstStyle/>
        <a:p>
          <a:endParaRPr lang="ru-RU" sz="1000"/>
        </a:p>
      </dgm:t>
    </dgm:pt>
    <dgm:pt modelId="{CDFECD27-1E49-4D4F-941F-7844AAC7E3EB}" type="sibTrans" cxnId="{BA19B351-4DB9-48D5-AFAB-0CE3FE808937}">
      <dgm:prSet/>
      <dgm:spPr/>
      <dgm:t>
        <a:bodyPr/>
        <a:lstStyle/>
        <a:p>
          <a:endParaRPr lang="ru-RU" sz="1000"/>
        </a:p>
      </dgm:t>
    </dgm:pt>
    <dgm:pt modelId="{046072AE-A80E-4D7E-9827-611E77B5AE32}">
      <dgm:prSet phldrT="[Текст]" custT="1"/>
      <dgm:spPr/>
      <dgm:t>
        <a:bodyPr/>
        <a:lstStyle/>
        <a:p>
          <a:endParaRPr lang="ru-RU" sz="1150" dirty="0">
            <a:latin typeface="Arial Narrow" pitchFamily="34" charset="0"/>
          </a:endParaRPr>
        </a:p>
        <a:p>
          <a:endParaRPr lang="ru-RU" sz="1150" dirty="0">
            <a:latin typeface="Arial Narrow" pitchFamily="34" charset="0"/>
          </a:endParaRPr>
        </a:p>
        <a:p>
          <a:r>
            <a:rPr lang="ru-RU" sz="1150" b="1" dirty="0">
              <a:latin typeface="Arial Narrow" pitchFamily="34" charset="0"/>
            </a:rPr>
            <a:t>Поступления от уплаты налогов, установленных Налоговым кодексом РФ</a:t>
          </a:r>
          <a:r>
            <a:rPr lang="ru-RU" sz="1150" dirty="0">
              <a:latin typeface="Arial Narrow" pitchFamily="34" charset="0"/>
            </a:rPr>
            <a:t>, например:</a:t>
          </a:r>
        </a:p>
        <a:p>
          <a:r>
            <a:rPr lang="ru-RU" sz="1150" dirty="0">
              <a:latin typeface="Arial Narrow" pitchFamily="34" charset="0"/>
            </a:rPr>
            <a:t>- налог на доходы физических лиц;</a:t>
          </a:r>
        </a:p>
        <a:p>
          <a:r>
            <a:rPr lang="ru-RU" sz="1150" dirty="0">
              <a:latin typeface="Arial Narrow" pitchFamily="34" charset="0"/>
            </a:rPr>
            <a:t>- акцизы;</a:t>
          </a:r>
        </a:p>
        <a:p>
          <a:r>
            <a:rPr lang="ru-RU" sz="1150" dirty="0">
              <a:latin typeface="Arial Narrow" pitchFamily="34" charset="0"/>
            </a:rPr>
            <a:t>- земельный налог;</a:t>
          </a:r>
        </a:p>
        <a:p>
          <a:r>
            <a:rPr lang="ru-RU" sz="1150" dirty="0">
              <a:latin typeface="Arial Narrow" pitchFamily="34" charset="0"/>
            </a:rPr>
            <a:t>- налог на имущество физических лиц;</a:t>
          </a:r>
        </a:p>
        <a:p>
          <a:r>
            <a:rPr lang="ru-RU" sz="1150" dirty="0">
              <a:latin typeface="Arial Narrow" pitchFamily="34" charset="0"/>
            </a:rPr>
            <a:t>- ЕСХН;</a:t>
          </a:r>
        </a:p>
        <a:p>
          <a:r>
            <a:rPr lang="ru-RU" sz="1150" dirty="0">
              <a:latin typeface="Arial Narrow" pitchFamily="34" charset="0"/>
            </a:rPr>
            <a:t>- </a:t>
          </a:r>
          <a:r>
            <a:rPr lang="ru-RU" sz="1150" dirty="0" smtClean="0">
              <a:latin typeface="Arial Narrow" pitchFamily="34" charset="0"/>
            </a:rPr>
            <a:t>налог, взимаемый в связи с применением патентной системы налогообложения.</a:t>
          </a:r>
          <a:endParaRPr lang="ru-RU" sz="1150" dirty="0">
            <a:latin typeface="Arial Narrow" pitchFamily="34" charset="0"/>
          </a:endParaRPr>
        </a:p>
        <a:p>
          <a:endParaRPr lang="ru-RU" sz="1150" dirty="0">
            <a:latin typeface="Arial Narrow" pitchFamily="34" charset="0"/>
          </a:endParaRPr>
        </a:p>
        <a:p>
          <a:endParaRPr lang="ru-RU" sz="1150" dirty="0">
            <a:latin typeface="Arial Narrow" pitchFamily="34" charset="0"/>
          </a:endParaRPr>
        </a:p>
      </dgm:t>
    </dgm:pt>
    <dgm:pt modelId="{15D444E5-DE1F-401D-A953-51033D08804B}" type="parTrans" cxnId="{0809416F-4A5C-4A62-BECA-550EC6AEEF5E}">
      <dgm:prSet/>
      <dgm:spPr/>
      <dgm:t>
        <a:bodyPr/>
        <a:lstStyle/>
        <a:p>
          <a:endParaRPr lang="ru-RU" sz="1000"/>
        </a:p>
      </dgm:t>
    </dgm:pt>
    <dgm:pt modelId="{270DB2E1-AB21-4987-9356-1D74BA7168E5}" type="sibTrans" cxnId="{0809416F-4A5C-4A62-BECA-550EC6AEEF5E}">
      <dgm:prSet/>
      <dgm:spPr/>
      <dgm:t>
        <a:bodyPr/>
        <a:lstStyle/>
        <a:p>
          <a:endParaRPr lang="ru-RU" sz="1000"/>
        </a:p>
      </dgm:t>
    </dgm:pt>
    <dgm:pt modelId="{4A8B9FD0-AE22-4CEE-8028-D71C2AD954EA}">
      <dgm:prSet phldrT="[Текст]" custT="1"/>
      <dgm:spPr/>
      <dgm:t>
        <a:bodyPr/>
        <a:lstStyle/>
        <a:p>
          <a:r>
            <a:rPr lang="ru-RU" sz="1800" dirty="0">
              <a:solidFill>
                <a:srgbClr val="000099"/>
              </a:solidFill>
              <a:latin typeface="Arial Narrow" pitchFamily="34" charset="0"/>
            </a:rPr>
            <a:t>Неналоговые доходы</a:t>
          </a:r>
        </a:p>
      </dgm:t>
    </dgm:pt>
    <dgm:pt modelId="{CD1E56FE-BF84-4C19-9ED0-90EC91C8B199}" type="parTrans" cxnId="{C8658545-E10A-4D83-A6B9-2BF57AAE6754}">
      <dgm:prSet/>
      <dgm:spPr/>
      <dgm:t>
        <a:bodyPr/>
        <a:lstStyle/>
        <a:p>
          <a:endParaRPr lang="ru-RU" sz="1000"/>
        </a:p>
      </dgm:t>
    </dgm:pt>
    <dgm:pt modelId="{6B7E6CEB-0946-44B0-B77A-8DFEC2EC1F74}" type="sibTrans" cxnId="{C8658545-E10A-4D83-A6B9-2BF57AAE6754}">
      <dgm:prSet/>
      <dgm:spPr/>
      <dgm:t>
        <a:bodyPr/>
        <a:lstStyle/>
        <a:p>
          <a:endParaRPr lang="ru-RU" sz="1000"/>
        </a:p>
      </dgm:t>
    </dgm:pt>
    <dgm:pt modelId="{11FE5FA3-56BA-4F05-A215-760AFCE99180}">
      <dgm:prSet phldrT="[Текст]" custT="1"/>
      <dgm:spPr/>
      <dgm:t>
        <a:bodyPr/>
        <a:lstStyle/>
        <a:p>
          <a:r>
            <a:rPr lang="ru-RU" sz="1150" dirty="0">
              <a:latin typeface="Arial Narrow" pitchFamily="34" charset="0"/>
            </a:rPr>
            <a:t>- доходы от реализации имущества;</a:t>
          </a:r>
        </a:p>
        <a:p>
          <a:r>
            <a:rPr lang="ru-RU" sz="1150" dirty="0">
              <a:latin typeface="Arial Narrow" pitchFamily="34" charset="0"/>
            </a:rPr>
            <a:t>- доходы от использования имущества;</a:t>
          </a:r>
        </a:p>
        <a:p>
          <a:r>
            <a:rPr lang="ru-RU" sz="1150" dirty="0">
              <a:latin typeface="Arial Narrow" pitchFamily="34" charset="0"/>
            </a:rPr>
            <a:t>- платежи при пользовании природными ресурсами;</a:t>
          </a:r>
        </a:p>
        <a:p>
          <a:r>
            <a:rPr lang="ru-RU" sz="1150" dirty="0">
              <a:latin typeface="Arial Narrow" pitchFamily="34" charset="0"/>
            </a:rPr>
            <a:t>- доходы от оказания платных услуг и компенсации затрат государства.</a:t>
          </a:r>
        </a:p>
      </dgm:t>
    </dgm:pt>
    <dgm:pt modelId="{583D081A-1601-4EF7-9D50-5A6D29346345}" type="parTrans" cxnId="{0B73A09A-9D07-4EF7-8FEE-72CF18C91425}">
      <dgm:prSet/>
      <dgm:spPr/>
      <dgm:t>
        <a:bodyPr/>
        <a:lstStyle/>
        <a:p>
          <a:endParaRPr lang="ru-RU" sz="1000"/>
        </a:p>
      </dgm:t>
    </dgm:pt>
    <dgm:pt modelId="{A54D9D50-4CF5-4580-B742-6B255785A157}" type="sibTrans" cxnId="{0B73A09A-9D07-4EF7-8FEE-72CF18C91425}">
      <dgm:prSet/>
      <dgm:spPr/>
      <dgm:t>
        <a:bodyPr/>
        <a:lstStyle/>
        <a:p>
          <a:endParaRPr lang="ru-RU" sz="1000"/>
        </a:p>
      </dgm:t>
    </dgm:pt>
    <dgm:pt modelId="{82AAE547-41B7-4AFF-89C9-0B61A2FB73B3}">
      <dgm:prSet custT="1"/>
      <dgm:spPr/>
      <dgm:t>
        <a:bodyPr/>
        <a:lstStyle/>
        <a:p>
          <a:r>
            <a:rPr lang="ru-RU" sz="1800" dirty="0">
              <a:solidFill>
                <a:srgbClr val="000099"/>
              </a:solidFill>
              <a:latin typeface="Arial Narrow" pitchFamily="34" charset="0"/>
            </a:rPr>
            <a:t>Безвозмездные поступления</a:t>
          </a:r>
        </a:p>
      </dgm:t>
    </dgm:pt>
    <dgm:pt modelId="{26A0DAE8-7B8D-4A2C-9DB1-448A60C3F274}" type="parTrans" cxnId="{A44EBFE7-4E0E-445F-BF28-CC615EF81197}">
      <dgm:prSet/>
      <dgm:spPr/>
      <dgm:t>
        <a:bodyPr/>
        <a:lstStyle/>
        <a:p>
          <a:endParaRPr lang="ru-RU" sz="1000"/>
        </a:p>
      </dgm:t>
    </dgm:pt>
    <dgm:pt modelId="{D68C176C-75BD-44CA-BB25-21602004FF52}" type="sibTrans" cxnId="{A44EBFE7-4E0E-445F-BF28-CC615EF81197}">
      <dgm:prSet/>
      <dgm:spPr/>
      <dgm:t>
        <a:bodyPr/>
        <a:lstStyle/>
        <a:p>
          <a:endParaRPr lang="ru-RU" sz="1000"/>
        </a:p>
      </dgm:t>
    </dgm:pt>
    <dgm:pt modelId="{71B3B704-23E5-4724-B0A8-99E15E86FC26}">
      <dgm:prSet custT="1"/>
      <dgm:spPr/>
      <dgm:t>
        <a:bodyPr/>
        <a:lstStyle/>
        <a:p>
          <a:r>
            <a:rPr lang="ru-RU" sz="1150" b="1" dirty="0">
              <a:latin typeface="Arial Narrow" pitchFamily="34" charset="0"/>
            </a:rPr>
            <a:t>Поступления от других бюджетов бюджетной системы (межбюджетные трансферты), организаций, граждан (кроме налоговых и неналоговых доходов).</a:t>
          </a:r>
        </a:p>
      </dgm:t>
    </dgm:pt>
    <dgm:pt modelId="{76DE9DB8-F2B5-49F6-8849-61BC21C04B0A}" type="parTrans" cxnId="{BFAC04C7-C65C-4A5F-BF12-DE9C95A6F169}">
      <dgm:prSet/>
      <dgm:spPr/>
      <dgm:t>
        <a:bodyPr/>
        <a:lstStyle/>
        <a:p>
          <a:endParaRPr lang="ru-RU" sz="1000"/>
        </a:p>
      </dgm:t>
    </dgm:pt>
    <dgm:pt modelId="{5A7BB334-473E-4DBE-ACB2-09D2394097B9}" type="sibTrans" cxnId="{BFAC04C7-C65C-4A5F-BF12-DE9C95A6F169}">
      <dgm:prSet/>
      <dgm:spPr/>
      <dgm:t>
        <a:bodyPr/>
        <a:lstStyle/>
        <a:p>
          <a:endParaRPr lang="ru-RU" sz="1000"/>
        </a:p>
      </dgm:t>
    </dgm:pt>
    <dgm:pt modelId="{7D22AA26-F8FB-4570-B487-0C3AE4E62DBD}" type="pres">
      <dgm:prSet presAssocID="{655279B0-7560-40FD-9C9E-7CA592AEF22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AFC3489-A329-4F74-8E0B-67E657922D83}" type="pres">
      <dgm:prSet presAssocID="{9D0E03D1-63C1-4A0C-B6FF-9BC3A6B9EC2A}" presName="hierRoot1" presStyleCnt="0"/>
      <dgm:spPr/>
    </dgm:pt>
    <dgm:pt modelId="{6AF7B576-EC58-44BA-84DD-2A40529DDF5D}" type="pres">
      <dgm:prSet presAssocID="{9D0E03D1-63C1-4A0C-B6FF-9BC3A6B9EC2A}" presName="composite" presStyleCnt="0"/>
      <dgm:spPr/>
    </dgm:pt>
    <dgm:pt modelId="{7F055C8D-4174-4B25-9580-753E0BC84A17}" type="pres">
      <dgm:prSet presAssocID="{9D0E03D1-63C1-4A0C-B6FF-9BC3A6B9EC2A}" presName="background" presStyleLbl="node0" presStyleIdx="0" presStyleCnt="1"/>
      <dgm:spPr/>
    </dgm:pt>
    <dgm:pt modelId="{EBE2EE11-A3BB-4C56-A576-5CEF0FF85384}" type="pres">
      <dgm:prSet presAssocID="{9D0E03D1-63C1-4A0C-B6FF-9BC3A6B9EC2A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2BE640-D6BB-44D0-A7F8-772353DC020B}" type="pres">
      <dgm:prSet presAssocID="{9D0E03D1-63C1-4A0C-B6FF-9BC3A6B9EC2A}" presName="hierChild2" presStyleCnt="0"/>
      <dgm:spPr/>
    </dgm:pt>
    <dgm:pt modelId="{F6900CA7-6F5A-47C0-8B44-2738194FBB5B}" type="pres">
      <dgm:prSet presAssocID="{5A7DBC96-8EA5-458E-B258-2980104EB6AE}" presName="Name10" presStyleLbl="parChTrans1D2" presStyleIdx="0" presStyleCnt="3"/>
      <dgm:spPr/>
      <dgm:t>
        <a:bodyPr/>
        <a:lstStyle/>
        <a:p>
          <a:endParaRPr lang="ru-RU"/>
        </a:p>
      </dgm:t>
    </dgm:pt>
    <dgm:pt modelId="{BA2D0293-F6BF-4590-A01E-17DC5ECA0CF6}" type="pres">
      <dgm:prSet presAssocID="{945074A8-EBF6-4F0E-A6B1-E76FE37B03F0}" presName="hierRoot2" presStyleCnt="0"/>
      <dgm:spPr/>
    </dgm:pt>
    <dgm:pt modelId="{6F51C2E7-84B2-46FD-BA73-B801DD3AE5DC}" type="pres">
      <dgm:prSet presAssocID="{945074A8-EBF6-4F0E-A6B1-E76FE37B03F0}" presName="composite2" presStyleCnt="0"/>
      <dgm:spPr/>
    </dgm:pt>
    <dgm:pt modelId="{E5F18CE2-5EDF-46B5-B028-A5F91353782B}" type="pres">
      <dgm:prSet presAssocID="{945074A8-EBF6-4F0E-A6B1-E76FE37B03F0}" presName="background2" presStyleLbl="node2" presStyleIdx="0" presStyleCnt="3"/>
      <dgm:spPr/>
    </dgm:pt>
    <dgm:pt modelId="{6D705784-9384-45F5-8E37-98865C22484D}" type="pres">
      <dgm:prSet presAssocID="{945074A8-EBF6-4F0E-A6B1-E76FE37B03F0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701F27-23C4-4D91-ACE9-269B67CF1B4A}" type="pres">
      <dgm:prSet presAssocID="{945074A8-EBF6-4F0E-A6B1-E76FE37B03F0}" presName="hierChild3" presStyleCnt="0"/>
      <dgm:spPr/>
    </dgm:pt>
    <dgm:pt modelId="{4D7238C8-06C2-42FA-B04C-E2B8A52452BA}" type="pres">
      <dgm:prSet presAssocID="{15D444E5-DE1F-401D-A953-51033D08804B}" presName="Name17" presStyleLbl="parChTrans1D3" presStyleIdx="0" presStyleCnt="3"/>
      <dgm:spPr/>
      <dgm:t>
        <a:bodyPr/>
        <a:lstStyle/>
        <a:p>
          <a:endParaRPr lang="ru-RU"/>
        </a:p>
      </dgm:t>
    </dgm:pt>
    <dgm:pt modelId="{AE925AA5-808D-4BC7-B208-78A1E2D7FD71}" type="pres">
      <dgm:prSet presAssocID="{046072AE-A80E-4D7E-9827-611E77B5AE32}" presName="hierRoot3" presStyleCnt="0"/>
      <dgm:spPr/>
    </dgm:pt>
    <dgm:pt modelId="{DB1A2210-17A8-44B8-8EAD-355FDDADB773}" type="pres">
      <dgm:prSet presAssocID="{046072AE-A80E-4D7E-9827-611E77B5AE32}" presName="composite3" presStyleCnt="0"/>
      <dgm:spPr/>
    </dgm:pt>
    <dgm:pt modelId="{5D84A4CD-8A37-47E0-89CD-575FA91A9807}" type="pres">
      <dgm:prSet presAssocID="{046072AE-A80E-4D7E-9827-611E77B5AE32}" presName="background3" presStyleLbl="node3" presStyleIdx="0" presStyleCnt="3"/>
      <dgm:spPr/>
    </dgm:pt>
    <dgm:pt modelId="{8DB29B6F-F1DA-4CC3-A468-A2145D4D1320}" type="pres">
      <dgm:prSet presAssocID="{046072AE-A80E-4D7E-9827-611E77B5AE32}" presName="text3" presStyleLbl="fgAcc3" presStyleIdx="0" presStyleCnt="3" custScaleX="209073" custScaleY="1807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B1EE6D-025C-461F-8A6D-4AFDBFF59490}" type="pres">
      <dgm:prSet presAssocID="{046072AE-A80E-4D7E-9827-611E77B5AE32}" presName="hierChild4" presStyleCnt="0"/>
      <dgm:spPr/>
    </dgm:pt>
    <dgm:pt modelId="{633CD396-2A6A-47BC-A23F-44445CF3E59F}" type="pres">
      <dgm:prSet presAssocID="{CD1E56FE-BF84-4C19-9ED0-90EC91C8B199}" presName="Name10" presStyleLbl="parChTrans1D2" presStyleIdx="1" presStyleCnt="3"/>
      <dgm:spPr/>
      <dgm:t>
        <a:bodyPr/>
        <a:lstStyle/>
        <a:p>
          <a:endParaRPr lang="ru-RU"/>
        </a:p>
      </dgm:t>
    </dgm:pt>
    <dgm:pt modelId="{889E8C21-3A6B-4878-9020-D1383D5B3947}" type="pres">
      <dgm:prSet presAssocID="{4A8B9FD0-AE22-4CEE-8028-D71C2AD954EA}" presName="hierRoot2" presStyleCnt="0"/>
      <dgm:spPr/>
    </dgm:pt>
    <dgm:pt modelId="{B78FFB39-BCAD-45CE-B30B-4197CFADFF40}" type="pres">
      <dgm:prSet presAssocID="{4A8B9FD0-AE22-4CEE-8028-D71C2AD954EA}" presName="composite2" presStyleCnt="0"/>
      <dgm:spPr/>
    </dgm:pt>
    <dgm:pt modelId="{9DBA8D0C-96EE-411B-A461-965FA649BE71}" type="pres">
      <dgm:prSet presAssocID="{4A8B9FD0-AE22-4CEE-8028-D71C2AD954EA}" presName="background2" presStyleLbl="node2" presStyleIdx="1" presStyleCnt="3"/>
      <dgm:spPr/>
    </dgm:pt>
    <dgm:pt modelId="{CB910FF8-F322-419C-BC72-2403F35C9BD7}" type="pres">
      <dgm:prSet presAssocID="{4A8B9FD0-AE22-4CEE-8028-D71C2AD954EA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67F91C-A279-4BD8-9517-F7643A8B443D}" type="pres">
      <dgm:prSet presAssocID="{4A8B9FD0-AE22-4CEE-8028-D71C2AD954EA}" presName="hierChild3" presStyleCnt="0"/>
      <dgm:spPr/>
    </dgm:pt>
    <dgm:pt modelId="{6311908F-0E6D-49AF-AA29-A324B5084AEC}" type="pres">
      <dgm:prSet presAssocID="{583D081A-1601-4EF7-9D50-5A6D29346345}" presName="Name17" presStyleLbl="parChTrans1D3" presStyleIdx="1" presStyleCnt="3"/>
      <dgm:spPr/>
      <dgm:t>
        <a:bodyPr/>
        <a:lstStyle/>
        <a:p>
          <a:endParaRPr lang="ru-RU"/>
        </a:p>
      </dgm:t>
    </dgm:pt>
    <dgm:pt modelId="{4DCBF713-0649-4E27-AD9C-BC97E3A70541}" type="pres">
      <dgm:prSet presAssocID="{11FE5FA3-56BA-4F05-A215-760AFCE99180}" presName="hierRoot3" presStyleCnt="0"/>
      <dgm:spPr/>
    </dgm:pt>
    <dgm:pt modelId="{FAA8CBE4-B026-40F0-B8EE-8F4D1B16E5D7}" type="pres">
      <dgm:prSet presAssocID="{11FE5FA3-56BA-4F05-A215-760AFCE99180}" presName="composite3" presStyleCnt="0"/>
      <dgm:spPr/>
    </dgm:pt>
    <dgm:pt modelId="{90D21978-0A62-45D4-BDD3-DE35B14FD87E}" type="pres">
      <dgm:prSet presAssocID="{11FE5FA3-56BA-4F05-A215-760AFCE99180}" presName="background3" presStyleLbl="node3" presStyleIdx="1" presStyleCnt="3"/>
      <dgm:spPr/>
    </dgm:pt>
    <dgm:pt modelId="{B10C9AFE-30FA-4AF7-BDC0-A827115AA871}" type="pres">
      <dgm:prSet presAssocID="{11FE5FA3-56BA-4F05-A215-760AFCE99180}" presName="text3" presStyleLbl="fgAcc3" presStyleIdx="1" presStyleCnt="3" custScaleX="137027" custScaleY="1829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77A07E-A86F-4AF4-A882-A1378E0DD161}" type="pres">
      <dgm:prSet presAssocID="{11FE5FA3-56BA-4F05-A215-760AFCE99180}" presName="hierChild4" presStyleCnt="0"/>
      <dgm:spPr/>
    </dgm:pt>
    <dgm:pt modelId="{D82D73DC-059E-44C5-8FD4-999386190053}" type="pres">
      <dgm:prSet presAssocID="{26A0DAE8-7B8D-4A2C-9DB1-448A60C3F274}" presName="Name10" presStyleLbl="parChTrans1D2" presStyleIdx="2" presStyleCnt="3"/>
      <dgm:spPr/>
      <dgm:t>
        <a:bodyPr/>
        <a:lstStyle/>
        <a:p>
          <a:endParaRPr lang="ru-RU"/>
        </a:p>
      </dgm:t>
    </dgm:pt>
    <dgm:pt modelId="{EF313DE0-1753-4D8C-AAA2-33E4DCB61A86}" type="pres">
      <dgm:prSet presAssocID="{82AAE547-41B7-4AFF-89C9-0B61A2FB73B3}" presName="hierRoot2" presStyleCnt="0"/>
      <dgm:spPr/>
    </dgm:pt>
    <dgm:pt modelId="{8A2D435C-EAB6-4B04-900C-862D51A992C3}" type="pres">
      <dgm:prSet presAssocID="{82AAE547-41B7-4AFF-89C9-0B61A2FB73B3}" presName="composite2" presStyleCnt="0"/>
      <dgm:spPr/>
    </dgm:pt>
    <dgm:pt modelId="{C601A861-00D5-417B-AE11-D1739CB0BEB6}" type="pres">
      <dgm:prSet presAssocID="{82AAE547-41B7-4AFF-89C9-0B61A2FB73B3}" presName="background2" presStyleLbl="node2" presStyleIdx="2" presStyleCnt="3"/>
      <dgm:spPr/>
    </dgm:pt>
    <dgm:pt modelId="{4E7D135E-4AEB-4F03-8099-1442F8F76154}" type="pres">
      <dgm:prSet presAssocID="{82AAE547-41B7-4AFF-89C9-0B61A2FB73B3}" presName="text2" presStyleLbl="fgAcc2" presStyleIdx="2" presStyleCnt="3" custScaleX="1098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959CAC-8216-4843-97B5-F171CD6E6ABA}" type="pres">
      <dgm:prSet presAssocID="{82AAE547-41B7-4AFF-89C9-0B61A2FB73B3}" presName="hierChild3" presStyleCnt="0"/>
      <dgm:spPr/>
    </dgm:pt>
    <dgm:pt modelId="{EB0E21EC-FBA9-495D-8C5C-093B388C1583}" type="pres">
      <dgm:prSet presAssocID="{76DE9DB8-F2B5-49F6-8849-61BC21C04B0A}" presName="Name17" presStyleLbl="parChTrans1D3" presStyleIdx="2" presStyleCnt="3"/>
      <dgm:spPr/>
      <dgm:t>
        <a:bodyPr/>
        <a:lstStyle/>
        <a:p>
          <a:endParaRPr lang="ru-RU"/>
        </a:p>
      </dgm:t>
    </dgm:pt>
    <dgm:pt modelId="{05086E19-1731-410D-9102-4751761234F9}" type="pres">
      <dgm:prSet presAssocID="{71B3B704-23E5-4724-B0A8-99E15E86FC26}" presName="hierRoot3" presStyleCnt="0"/>
      <dgm:spPr/>
    </dgm:pt>
    <dgm:pt modelId="{B5123C42-7B6B-4EE7-9D90-A1C19422720C}" type="pres">
      <dgm:prSet presAssocID="{71B3B704-23E5-4724-B0A8-99E15E86FC26}" presName="composite3" presStyleCnt="0"/>
      <dgm:spPr/>
    </dgm:pt>
    <dgm:pt modelId="{971293D7-0F5E-4996-AA62-D40BDB5279D5}" type="pres">
      <dgm:prSet presAssocID="{71B3B704-23E5-4724-B0A8-99E15E86FC26}" presName="background3" presStyleLbl="node3" presStyleIdx="2" presStyleCnt="3"/>
      <dgm:spPr/>
    </dgm:pt>
    <dgm:pt modelId="{61779066-C374-418C-AC83-37F61A187AF7}" type="pres">
      <dgm:prSet presAssocID="{71B3B704-23E5-4724-B0A8-99E15E86FC26}" presName="text3" presStyleLbl="fgAcc3" presStyleIdx="2" presStyleCnt="3" custScaleX="138038" custScaleY="1839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BB4F54-29FB-4932-8530-7D2B5976FB92}" type="pres">
      <dgm:prSet presAssocID="{71B3B704-23E5-4724-B0A8-99E15E86FC26}" presName="hierChild4" presStyleCnt="0"/>
      <dgm:spPr/>
    </dgm:pt>
  </dgm:ptLst>
  <dgm:cxnLst>
    <dgm:cxn modelId="{5BBAC905-6941-429E-BF98-308DFBC71174}" type="presOf" srcId="{11FE5FA3-56BA-4F05-A215-760AFCE99180}" destId="{B10C9AFE-30FA-4AF7-BDC0-A827115AA871}" srcOrd="0" destOrd="0" presId="urn:microsoft.com/office/officeart/2005/8/layout/hierarchy1"/>
    <dgm:cxn modelId="{0A6BBCB9-F930-40D1-B7E9-B4CC7C4FAB0F}" type="presOf" srcId="{046072AE-A80E-4D7E-9827-611E77B5AE32}" destId="{8DB29B6F-F1DA-4CC3-A468-A2145D4D1320}" srcOrd="0" destOrd="0" presId="urn:microsoft.com/office/officeart/2005/8/layout/hierarchy1"/>
    <dgm:cxn modelId="{C8658545-E10A-4D83-A6B9-2BF57AAE6754}" srcId="{9D0E03D1-63C1-4A0C-B6FF-9BC3A6B9EC2A}" destId="{4A8B9FD0-AE22-4CEE-8028-D71C2AD954EA}" srcOrd="1" destOrd="0" parTransId="{CD1E56FE-BF84-4C19-9ED0-90EC91C8B199}" sibTransId="{6B7E6CEB-0946-44B0-B77A-8DFEC2EC1F74}"/>
    <dgm:cxn modelId="{89D7689C-4F07-4ED7-ABCE-9FB9D20F0C78}" type="presOf" srcId="{945074A8-EBF6-4F0E-A6B1-E76FE37B03F0}" destId="{6D705784-9384-45F5-8E37-98865C22484D}" srcOrd="0" destOrd="0" presId="urn:microsoft.com/office/officeart/2005/8/layout/hierarchy1"/>
    <dgm:cxn modelId="{F1C702C0-A4CC-457D-AB63-A7179AE61D48}" type="presOf" srcId="{655279B0-7560-40FD-9C9E-7CA592AEF221}" destId="{7D22AA26-F8FB-4570-B487-0C3AE4E62DBD}" srcOrd="0" destOrd="0" presId="urn:microsoft.com/office/officeart/2005/8/layout/hierarchy1"/>
    <dgm:cxn modelId="{CA5A3132-2EC5-43AC-AA13-25C3C44CB2EE}" type="presOf" srcId="{82AAE547-41B7-4AFF-89C9-0B61A2FB73B3}" destId="{4E7D135E-4AEB-4F03-8099-1442F8F76154}" srcOrd="0" destOrd="0" presId="urn:microsoft.com/office/officeart/2005/8/layout/hierarchy1"/>
    <dgm:cxn modelId="{A44EBFE7-4E0E-445F-BF28-CC615EF81197}" srcId="{9D0E03D1-63C1-4A0C-B6FF-9BC3A6B9EC2A}" destId="{82AAE547-41B7-4AFF-89C9-0B61A2FB73B3}" srcOrd="2" destOrd="0" parTransId="{26A0DAE8-7B8D-4A2C-9DB1-448A60C3F274}" sibTransId="{D68C176C-75BD-44CA-BB25-21602004FF52}"/>
    <dgm:cxn modelId="{19D082A2-EA0C-452C-81F0-AAD59B06BC02}" type="presOf" srcId="{26A0DAE8-7B8D-4A2C-9DB1-448A60C3F274}" destId="{D82D73DC-059E-44C5-8FD4-999386190053}" srcOrd="0" destOrd="0" presId="urn:microsoft.com/office/officeart/2005/8/layout/hierarchy1"/>
    <dgm:cxn modelId="{8BC052D2-CBF8-4F6F-A893-BB6629541DE4}" type="presOf" srcId="{CD1E56FE-BF84-4C19-9ED0-90EC91C8B199}" destId="{633CD396-2A6A-47BC-A23F-44445CF3E59F}" srcOrd="0" destOrd="0" presId="urn:microsoft.com/office/officeart/2005/8/layout/hierarchy1"/>
    <dgm:cxn modelId="{320359F8-336F-476C-9D47-421A4EDCA8C5}" type="presOf" srcId="{71B3B704-23E5-4724-B0A8-99E15E86FC26}" destId="{61779066-C374-418C-AC83-37F61A187AF7}" srcOrd="0" destOrd="0" presId="urn:microsoft.com/office/officeart/2005/8/layout/hierarchy1"/>
    <dgm:cxn modelId="{C9A69BA7-03D0-4ABA-9F4C-40AAB6B0384A}" type="presOf" srcId="{583D081A-1601-4EF7-9D50-5A6D29346345}" destId="{6311908F-0E6D-49AF-AA29-A324B5084AEC}" srcOrd="0" destOrd="0" presId="urn:microsoft.com/office/officeart/2005/8/layout/hierarchy1"/>
    <dgm:cxn modelId="{0D97E72B-5F9E-4BA7-93DD-070D30047D9C}" type="presOf" srcId="{15D444E5-DE1F-401D-A953-51033D08804B}" destId="{4D7238C8-06C2-42FA-B04C-E2B8A52452BA}" srcOrd="0" destOrd="0" presId="urn:microsoft.com/office/officeart/2005/8/layout/hierarchy1"/>
    <dgm:cxn modelId="{BFAC04C7-C65C-4A5F-BF12-DE9C95A6F169}" srcId="{82AAE547-41B7-4AFF-89C9-0B61A2FB73B3}" destId="{71B3B704-23E5-4724-B0A8-99E15E86FC26}" srcOrd="0" destOrd="0" parTransId="{76DE9DB8-F2B5-49F6-8849-61BC21C04B0A}" sibTransId="{5A7BB334-473E-4DBE-ACB2-09D2394097B9}"/>
    <dgm:cxn modelId="{8C4F6385-59E8-46FF-96FA-D614CC9749F9}" type="presOf" srcId="{5A7DBC96-8EA5-458E-B258-2980104EB6AE}" destId="{F6900CA7-6F5A-47C0-8B44-2738194FBB5B}" srcOrd="0" destOrd="0" presId="urn:microsoft.com/office/officeart/2005/8/layout/hierarchy1"/>
    <dgm:cxn modelId="{BA19B351-4DB9-48D5-AFAB-0CE3FE808937}" srcId="{9D0E03D1-63C1-4A0C-B6FF-9BC3A6B9EC2A}" destId="{945074A8-EBF6-4F0E-A6B1-E76FE37B03F0}" srcOrd="0" destOrd="0" parTransId="{5A7DBC96-8EA5-458E-B258-2980104EB6AE}" sibTransId="{CDFECD27-1E49-4D4F-941F-7844AAC7E3EB}"/>
    <dgm:cxn modelId="{6208F30E-3AC5-4506-98BF-9452717C759D}" type="presOf" srcId="{76DE9DB8-F2B5-49F6-8849-61BC21C04B0A}" destId="{EB0E21EC-FBA9-495D-8C5C-093B388C1583}" srcOrd="0" destOrd="0" presId="urn:microsoft.com/office/officeart/2005/8/layout/hierarchy1"/>
    <dgm:cxn modelId="{D3F582A6-CD2D-4A84-BD2A-5D61AA5009F5}" type="presOf" srcId="{4A8B9FD0-AE22-4CEE-8028-D71C2AD954EA}" destId="{CB910FF8-F322-419C-BC72-2403F35C9BD7}" srcOrd="0" destOrd="0" presId="urn:microsoft.com/office/officeart/2005/8/layout/hierarchy1"/>
    <dgm:cxn modelId="{D764D899-0EC9-4E1D-AC60-068CA71DEB4F}" type="presOf" srcId="{9D0E03D1-63C1-4A0C-B6FF-9BC3A6B9EC2A}" destId="{EBE2EE11-A3BB-4C56-A576-5CEF0FF85384}" srcOrd="0" destOrd="0" presId="urn:microsoft.com/office/officeart/2005/8/layout/hierarchy1"/>
    <dgm:cxn modelId="{0809416F-4A5C-4A62-BECA-550EC6AEEF5E}" srcId="{945074A8-EBF6-4F0E-A6B1-E76FE37B03F0}" destId="{046072AE-A80E-4D7E-9827-611E77B5AE32}" srcOrd="0" destOrd="0" parTransId="{15D444E5-DE1F-401D-A953-51033D08804B}" sibTransId="{270DB2E1-AB21-4987-9356-1D74BA7168E5}"/>
    <dgm:cxn modelId="{0B73A09A-9D07-4EF7-8FEE-72CF18C91425}" srcId="{4A8B9FD0-AE22-4CEE-8028-D71C2AD954EA}" destId="{11FE5FA3-56BA-4F05-A215-760AFCE99180}" srcOrd="0" destOrd="0" parTransId="{583D081A-1601-4EF7-9D50-5A6D29346345}" sibTransId="{A54D9D50-4CF5-4580-B742-6B255785A157}"/>
    <dgm:cxn modelId="{3283AC1F-EF86-4C6F-BB8F-36500376C87F}" srcId="{655279B0-7560-40FD-9C9E-7CA592AEF221}" destId="{9D0E03D1-63C1-4A0C-B6FF-9BC3A6B9EC2A}" srcOrd="0" destOrd="0" parTransId="{5E975E2E-54D6-4A6F-8ECF-B6FBBDF6053C}" sibTransId="{FE96C831-6F3E-4E6C-8FCD-F82FF293D82E}"/>
    <dgm:cxn modelId="{94D99D31-64CD-4A22-A150-0DC73D3783B7}" type="presParOf" srcId="{7D22AA26-F8FB-4570-B487-0C3AE4E62DBD}" destId="{BAFC3489-A329-4F74-8E0B-67E657922D83}" srcOrd="0" destOrd="0" presId="urn:microsoft.com/office/officeart/2005/8/layout/hierarchy1"/>
    <dgm:cxn modelId="{F24ED5DE-3AC5-4F0D-8966-C52691BBDEF3}" type="presParOf" srcId="{BAFC3489-A329-4F74-8E0B-67E657922D83}" destId="{6AF7B576-EC58-44BA-84DD-2A40529DDF5D}" srcOrd="0" destOrd="0" presId="urn:microsoft.com/office/officeart/2005/8/layout/hierarchy1"/>
    <dgm:cxn modelId="{A1CE5717-824A-45F3-A99A-CC439F4972C3}" type="presParOf" srcId="{6AF7B576-EC58-44BA-84DD-2A40529DDF5D}" destId="{7F055C8D-4174-4B25-9580-753E0BC84A17}" srcOrd="0" destOrd="0" presId="urn:microsoft.com/office/officeart/2005/8/layout/hierarchy1"/>
    <dgm:cxn modelId="{8D8E0A51-6CA4-40AB-B62E-0D0420C947B3}" type="presParOf" srcId="{6AF7B576-EC58-44BA-84DD-2A40529DDF5D}" destId="{EBE2EE11-A3BB-4C56-A576-5CEF0FF85384}" srcOrd="1" destOrd="0" presId="urn:microsoft.com/office/officeart/2005/8/layout/hierarchy1"/>
    <dgm:cxn modelId="{8E2B7523-B907-460A-A9A3-C33928728401}" type="presParOf" srcId="{BAFC3489-A329-4F74-8E0B-67E657922D83}" destId="{672BE640-D6BB-44D0-A7F8-772353DC020B}" srcOrd="1" destOrd="0" presId="urn:microsoft.com/office/officeart/2005/8/layout/hierarchy1"/>
    <dgm:cxn modelId="{83740D3D-C6F0-43FE-8EA7-B07531C44F91}" type="presParOf" srcId="{672BE640-D6BB-44D0-A7F8-772353DC020B}" destId="{F6900CA7-6F5A-47C0-8B44-2738194FBB5B}" srcOrd="0" destOrd="0" presId="urn:microsoft.com/office/officeart/2005/8/layout/hierarchy1"/>
    <dgm:cxn modelId="{E711AE5B-0C8B-41AB-A3C9-A7DA30D37988}" type="presParOf" srcId="{672BE640-D6BB-44D0-A7F8-772353DC020B}" destId="{BA2D0293-F6BF-4590-A01E-17DC5ECA0CF6}" srcOrd="1" destOrd="0" presId="urn:microsoft.com/office/officeart/2005/8/layout/hierarchy1"/>
    <dgm:cxn modelId="{B07D372C-A4A0-426B-A2E4-855DF1E03E8B}" type="presParOf" srcId="{BA2D0293-F6BF-4590-A01E-17DC5ECA0CF6}" destId="{6F51C2E7-84B2-46FD-BA73-B801DD3AE5DC}" srcOrd="0" destOrd="0" presId="urn:microsoft.com/office/officeart/2005/8/layout/hierarchy1"/>
    <dgm:cxn modelId="{119F272C-5568-45B6-94BD-F10238A24818}" type="presParOf" srcId="{6F51C2E7-84B2-46FD-BA73-B801DD3AE5DC}" destId="{E5F18CE2-5EDF-46B5-B028-A5F91353782B}" srcOrd="0" destOrd="0" presId="urn:microsoft.com/office/officeart/2005/8/layout/hierarchy1"/>
    <dgm:cxn modelId="{A4DDFA35-ED24-4FD0-828D-6E678790E119}" type="presParOf" srcId="{6F51C2E7-84B2-46FD-BA73-B801DD3AE5DC}" destId="{6D705784-9384-45F5-8E37-98865C22484D}" srcOrd="1" destOrd="0" presId="urn:microsoft.com/office/officeart/2005/8/layout/hierarchy1"/>
    <dgm:cxn modelId="{AF27101A-6F4D-4332-9569-E4128E8ECD74}" type="presParOf" srcId="{BA2D0293-F6BF-4590-A01E-17DC5ECA0CF6}" destId="{16701F27-23C4-4D91-ACE9-269B67CF1B4A}" srcOrd="1" destOrd="0" presId="urn:microsoft.com/office/officeart/2005/8/layout/hierarchy1"/>
    <dgm:cxn modelId="{56A3BF14-EA21-42B6-8DB3-BF268BF33C33}" type="presParOf" srcId="{16701F27-23C4-4D91-ACE9-269B67CF1B4A}" destId="{4D7238C8-06C2-42FA-B04C-E2B8A52452BA}" srcOrd="0" destOrd="0" presId="urn:microsoft.com/office/officeart/2005/8/layout/hierarchy1"/>
    <dgm:cxn modelId="{D7DB63C4-1FFB-452F-8823-63364BE1E4D8}" type="presParOf" srcId="{16701F27-23C4-4D91-ACE9-269B67CF1B4A}" destId="{AE925AA5-808D-4BC7-B208-78A1E2D7FD71}" srcOrd="1" destOrd="0" presId="urn:microsoft.com/office/officeart/2005/8/layout/hierarchy1"/>
    <dgm:cxn modelId="{7BE79C35-7FC7-4F37-B83F-0453FD129C5E}" type="presParOf" srcId="{AE925AA5-808D-4BC7-B208-78A1E2D7FD71}" destId="{DB1A2210-17A8-44B8-8EAD-355FDDADB773}" srcOrd="0" destOrd="0" presId="urn:microsoft.com/office/officeart/2005/8/layout/hierarchy1"/>
    <dgm:cxn modelId="{3B132250-4C2C-4C1F-9BF4-616B82141E85}" type="presParOf" srcId="{DB1A2210-17A8-44B8-8EAD-355FDDADB773}" destId="{5D84A4CD-8A37-47E0-89CD-575FA91A9807}" srcOrd="0" destOrd="0" presId="urn:microsoft.com/office/officeart/2005/8/layout/hierarchy1"/>
    <dgm:cxn modelId="{CC642B43-2867-4295-AE42-456FE04A275C}" type="presParOf" srcId="{DB1A2210-17A8-44B8-8EAD-355FDDADB773}" destId="{8DB29B6F-F1DA-4CC3-A468-A2145D4D1320}" srcOrd="1" destOrd="0" presId="urn:microsoft.com/office/officeart/2005/8/layout/hierarchy1"/>
    <dgm:cxn modelId="{08468F81-B8E6-411E-9BB0-500B611D8DF4}" type="presParOf" srcId="{AE925AA5-808D-4BC7-B208-78A1E2D7FD71}" destId="{94B1EE6D-025C-461F-8A6D-4AFDBFF59490}" srcOrd="1" destOrd="0" presId="urn:microsoft.com/office/officeart/2005/8/layout/hierarchy1"/>
    <dgm:cxn modelId="{EE057B70-FD91-4AA5-8769-1314F99F6518}" type="presParOf" srcId="{672BE640-D6BB-44D0-A7F8-772353DC020B}" destId="{633CD396-2A6A-47BC-A23F-44445CF3E59F}" srcOrd="2" destOrd="0" presId="urn:microsoft.com/office/officeart/2005/8/layout/hierarchy1"/>
    <dgm:cxn modelId="{DF98CA4D-2EB1-4D51-8C98-97E9D22449D0}" type="presParOf" srcId="{672BE640-D6BB-44D0-A7F8-772353DC020B}" destId="{889E8C21-3A6B-4878-9020-D1383D5B3947}" srcOrd="3" destOrd="0" presId="urn:microsoft.com/office/officeart/2005/8/layout/hierarchy1"/>
    <dgm:cxn modelId="{6A37EB3C-9160-495F-92E9-77C0677BC06F}" type="presParOf" srcId="{889E8C21-3A6B-4878-9020-D1383D5B3947}" destId="{B78FFB39-BCAD-45CE-B30B-4197CFADFF40}" srcOrd="0" destOrd="0" presId="urn:microsoft.com/office/officeart/2005/8/layout/hierarchy1"/>
    <dgm:cxn modelId="{7438D719-9792-4048-9E55-9453860D1354}" type="presParOf" srcId="{B78FFB39-BCAD-45CE-B30B-4197CFADFF40}" destId="{9DBA8D0C-96EE-411B-A461-965FA649BE71}" srcOrd="0" destOrd="0" presId="urn:microsoft.com/office/officeart/2005/8/layout/hierarchy1"/>
    <dgm:cxn modelId="{FEF03FCC-1ED1-4ABA-93DE-0B7AC03CD1B3}" type="presParOf" srcId="{B78FFB39-BCAD-45CE-B30B-4197CFADFF40}" destId="{CB910FF8-F322-419C-BC72-2403F35C9BD7}" srcOrd="1" destOrd="0" presId="urn:microsoft.com/office/officeart/2005/8/layout/hierarchy1"/>
    <dgm:cxn modelId="{60D0175A-730F-4F12-906C-950F652B5CE5}" type="presParOf" srcId="{889E8C21-3A6B-4878-9020-D1383D5B3947}" destId="{AB67F91C-A279-4BD8-9517-F7643A8B443D}" srcOrd="1" destOrd="0" presId="urn:microsoft.com/office/officeart/2005/8/layout/hierarchy1"/>
    <dgm:cxn modelId="{90AFBAF2-C969-425B-B903-FF51193F981E}" type="presParOf" srcId="{AB67F91C-A279-4BD8-9517-F7643A8B443D}" destId="{6311908F-0E6D-49AF-AA29-A324B5084AEC}" srcOrd="0" destOrd="0" presId="urn:microsoft.com/office/officeart/2005/8/layout/hierarchy1"/>
    <dgm:cxn modelId="{909A08E3-C635-43FF-8F87-C90D387CF1B6}" type="presParOf" srcId="{AB67F91C-A279-4BD8-9517-F7643A8B443D}" destId="{4DCBF713-0649-4E27-AD9C-BC97E3A70541}" srcOrd="1" destOrd="0" presId="urn:microsoft.com/office/officeart/2005/8/layout/hierarchy1"/>
    <dgm:cxn modelId="{07628D82-CFD3-4DCC-9305-3D2C3EA26C09}" type="presParOf" srcId="{4DCBF713-0649-4E27-AD9C-BC97E3A70541}" destId="{FAA8CBE4-B026-40F0-B8EE-8F4D1B16E5D7}" srcOrd="0" destOrd="0" presId="urn:microsoft.com/office/officeart/2005/8/layout/hierarchy1"/>
    <dgm:cxn modelId="{3BD752B9-4280-4AE3-A93E-298E7D4D9FC6}" type="presParOf" srcId="{FAA8CBE4-B026-40F0-B8EE-8F4D1B16E5D7}" destId="{90D21978-0A62-45D4-BDD3-DE35B14FD87E}" srcOrd="0" destOrd="0" presId="urn:microsoft.com/office/officeart/2005/8/layout/hierarchy1"/>
    <dgm:cxn modelId="{12E46F96-B1F0-472F-921E-07A871D9D834}" type="presParOf" srcId="{FAA8CBE4-B026-40F0-B8EE-8F4D1B16E5D7}" destId="{B10C9AFE-30FA-4AF7-BDC0-A827115AA871}" srcOrd="1" destOrd="0" presId="urn:microsoft.com/office/officeart/2005/8/layout/hierarchy1"/>
    <dgm:cxn modelId="{AEE5150B-66DC-41F0-B3C6-B7B1105EC234}" type="presParOf" srcId="{4DCBF713-0649-4E27-AD9C-BC97E3A70541}" destId="{4677A07E-A86F-4AF4-A882-A1378E0DD161}" srcOrd="1" destOrd="0" presId="urn:microsoft.com/office/officeart/2005/8/layout/hierarchy1"/>
    <dgm:cxn modelId="{F5EB42EA-AFD5-48C4-8C74-07913CB333A0}" type="presParOf" srcId="{672BE640-D6BB-44D0-A7F8-772353DC020B}" destId="{D82D73DC-059E-44C5-8FD4-999386190053}" srcOrd="4" destOrd="0" presId="urn:microsoft.com/office/officeart/2005/8/layout/hierarchy1"/>
    <dgm:cxn modelId="{26813CD0-6B09-4242-8EEA-667580E7CD9C}" type="presParOf" srcId="{672BE640-D6BB-44D0-A7F8-772353DC020B}" destId="{EF313DE0-1753-4D8C-AAA2-33E4DCB61A86}" srcOrd="5" destOrd="0" presId="urn:microsoft.com/office/officeart/2005/8/layout/hierarchy1"/>
    <dgm:cxn modelId="{BDAEB1C5-F2DB-4E47-BE19-D4C0BC4B64F6}" type="presParOf" srcId="{EF313DE0-1753-4D8C-AAA2-33E4DCB61A86}" destId="{8A2D435C-EAB6-4B04-900C-862D51A992C3}" srcOrd="0" destOrd="0" presId="urn:microsoft.com/office/officeart/2005/8/layout/hierarchy1"/>
    <dgm:cxn modelId="{179F7A5F-3351-4056-9608-A7930B75E370}" type="presParOf" srcId="{8A2D435C-EAB6-4B04-900C-862D51A992C3}" destId="{C601A861-00D5-417B-AE11-D1739CB0BEB6}" srcOrd="0" destOrd="0" presId="urn:microsoft.com/office/officeart/2005/8/layout/hierarchy1"/>
    <dgm:cxn modelId="{7577C4A1-8B71-4708-8E6F-72A271F4D589}" type="presParOf" srcId="{8A2D435C-EAB6-4B04-900C-862D51A992C3}" destId="{4E7D135E-4AEB-4F03-8099-1442F8F76154}" srcOrd="1" destOrd="0" presId="urn:microsoft.com/office/officeart/2005/8/layout/hierarchy1"/>
    <dgm:cxn modelId="{F18D2598-5200-4D57-A6CE-5194FBD3C535}" type="presParOf" srcId="{EF313DE0-1753-4D8C-AAA2-33E4DCB61A86}" destId="{E9959CAC-8216-4843-97B5-F171CD6E6ABA}" srcOrd="1" destOrd="0" presId="urn:microsoft.com/office/officeart/2005/8/layout/hierarchy1"/>
    <dgm:cxn modelId="{B7E3C9D5-1150-4855-8732-B0681DBEF68E}" type="presParOf" srcId="{E9959CAC-8216-4843-97B5-F171CD6E6ABA}" destId="{EB0E21EC-FBA9-495D-8C5C-093B388C1583}" srcOrd="0" destOrd="0" presId="urn:microsoft.com/office/officeart/2005/8/layout/hierarchy1"/>
    <dgm:cxn modelId="{6A924AB4-E1B7-4960-ABB7-1C1062BBC915}" type="presParOf" srcId="{E9959CAC-8216-4843-97B5-F171CD6E6ABA}" destId="{05086E19-1731-410D-9102-4751761234F9}" srcOrd="1" destOrd="0" presId="urn:microsoft.com/office/officeart/2005/8/layout/hierarchy1"/>
    <dgm:cxn modelId="{66619EF8-BBB3-44B9-AC37-C0D2C69C5149}" type="presParOf" srcId="{05086E19-1731-410D-9102-4751761234F9}" destId="{B5123C42-7B6B-4EE7-9D90-A1C19422720C}" srcOrd="0" destOrd="0" presId="urn:microsoft.com/office/officeart/2005/8/layout/hierarchy1"/>
    <dgm:cxn modelId="{E9518BDD-D5DE-47AF-A666-D3E5B052C885}" type="presParOf" srcId="{B5123C42-7B6B-4EE7-9D90-A1C19422720C}" destId="{971293D7-0F5E-4996-AA62-D40BDB5279D5}" srcOrd="0" destOrd="0" presId="urn:microsoft.com/office/officeart/2005/8/layout/hierarchy1"/>
    <dgm:cxn modelId="{FDE08B7B-9A9A-4E3D-ACD5-2E540B530292}" type="presParOf" srcId="{B5123C42-7B6B-4EE7-9D90-A1C19422720C}" destId="{61779066-C374-418C-AC83-37F61A187AF7}" srcOrd="1" destOrd="0" presId="urn:microsoft.com/office/officeart/2005/8/layout/hierarchy1"/>
    <dgm:cxn modelId="{B1BF0450-1C4E-452E-A4CC-B562E9ADBFC0}" type="presParOf" srcId="{05086E19-1731-410D-9102-4751761234F9}" destId="{E9BB4F54-29FB-4932-8530-7D2B5976FB9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5370DD-FABE-4D5F-A6E9-300B1F80589A}">
      <dsp:nvSpPr>
        <dsp:cNvPr id="0" name=""/>
        <dsp:cNvSpPr/>
      </dsp:nvSpPr>
      <dsp:spPr>
        <a:xfrm>
          <a:off x="2575832" y="470280"/>
          <a:ext cx="1977125" cy="13180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  <a:sp3d extrusionH="28000" prstMaterial="matte"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Какие бывают бюджеты?</a:t>
          </a:r>
        </a:p>
      </dsp:txBody>
      <dsp:txXfrm>
        <a:off x="2614437" y="508885"/>
        <a:ext cx="1899915" cy="1240873"/>
      </dsp:txXfrm>
    </dsp:sp>
    <dsp:sp modelId="{0C40E46A-E87F-43C4-AD38-51A8B8CF90E2}">
      <dsp:nvSpPr>
        <dsp:cNvPr id="0" name=""/>
        <dsp:cNvSpPr/>
      </dsp:nvSpPr>
      <dsp:spPr>
        <a:xfrm>
          <a:off x="994132" y="1788364"/>
          <a:ext cx="2570263" cy="527233"/>
        </a:xfrm>
        <a:custGeom>
          <a:avLst/>
          <a:gdLst/>
          <a:ahLst/>
          <a:cxnLst/>
          <a:rect l="0" t="0" r="0" b="0"/>
          <a:pathLst>
            <a:path>
              <a:moveTo>
                <a:pt x="2570263" y="0"/>
              </a:moveTo>
              <a:lnTo>
                <a:pt x="2570263" y="263616"/>
              </a:lnTo>
              <a:lnTo>
                <a:pt x="0" y="263616"/>
              </a:lnTo>
              <a:lnTo>
                <a:pt x="0" y="527233"/>
              </a:lnTo>
            </a:path>
          </a:pathLst>
        </a:custGeom>
        <a:noFill/>
        <a:ln w="1905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87F9FE-D0BC-4279-BF63-61364A449426}">
      <dsp:nvSpPr>
        <dsp:cNvPr id="0" name=""/>
        <dsp:cNvSpPr/>
      </dsp:nvSpPr>
      <dsp:spPr>
        <a:xfrm>
          <a:off x="5569" y="2315598"/>
          <a:ext cx="1977125" cy="13180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  <a:sp3d extrusionH="28000" prstMaterial="matte"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семей</a:t>
          </a:r>
          <a:endParaRPr lang="ru-RU" sz="1800" b="1" kern="1200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sp:txBody>
      <dsp:txXfrm>
        <a:off x="44174" y="2354203"/>
        <a:ext cx="1899915" cy="1240873"/>
      </dsp:txXfrm>
    </dsp:sp>
    <dsp:sp modelId="{A3FF54D6-C712-45DB-BAE6-70A73517089E}">
      <dsp:nvSpPr>
        <dsp:cNvPr id="0" name=""/>
        <dsp:cNvSpPr/>
      </dsp:nvSpPr>
      <dsp:spPr>
        <a:xfrm>
          <a:off x="3518675" y="1788364"/>
          <a:ext cx="91440" cy="5272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7233"/>
              </a:lnTo>
            </a:path>
          </a:pathLst>
        </a:custGeom>
        <a:noFill/>
        <a:ln w="1905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052A13-FF50-4995-B2A0-3E8BE09E60D6}">
      <dsp:nvSpPr>
        <dsp:cNvPr id="0" name=""/>
        <dsp:cNvSpPr/>
      </dsp:nvSpPr>
      <dsp:spPr>
        <a:xfrm>
          <a:off x="2575832" y="2315598"/>
          <a:ext cx="1977125" cy="13180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  <a:sp3d extrusionH="28000" prstMaterial="matte"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публично-правовых образований</a:t>
          </a:r>
          <a:endParaRPr lang="ru-RU" sz="1800" b="1" kern="1200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sp:txBody>
      <dsp:txXfrm>
        <a:off x="2614437" y="2354203"/>
        <a:ext cx="1899915" cy="1240873"/>
      </dsp:txXfrm>
    </dsp:sp>
    <dsp:sp modelId="{45969463-0021-40C5-B3E8-7A09D7C64E3E}">
      <dsp:nvSpPr>
        <dsp:cNvPr id="0" name=""/>
        <dsp:cNvSpPr/>
      </dsp:nvSpPr>
      <dsp:spPr>
        <a:xfrm>
          <a:off x="994132" y="3633681"/>
          <a:ext cx="2570263" cy="527233"/>
        </a:xfrm>
        <a:custGeom>
          <a:avLst/>
          <a:gdLst/>
          <a:ahLst/>
          <a:cxnLst/>
          <a:rect l="0" t="0" r="0" b="0"/>
          <a:pathLst>
            <a:path>
              <a:moveTo>
                <a:pt x="2570263" y="0"/>
              </a:moveTo>
              <a:lnTo>
                <a:pt x="2570263" y="263616"/>
              </a:lnTo>
              <a:lnTo>
                <a:pt x="0" y="263616"/>
              </a:lnTo>
              <a:lnTo>
                <a:pt x="0" y="527233"/>
              </a:lnTo>
            </a:path>
          </a:pathLst>
        </a:custGeom>
        <a:noFill/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B1A45B-D902-4950-916F-A27626A2B3F4}">
      <dsp:nvSpPr>
        <dsp:cNvPr id="0" name=""/>
        <dsp:cNvSpPr/>
      </dsp:nvSpPr>
      <dsp:spPr>
        <a:xfrm>
          <a:off x="5569" y="4160915"/>
          <a:ext cx="1977125" cy="13180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  <a:sp3d extrusionH="28000" prstMaterial="matte"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cap="none" spc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Российской Федерации (федеральный бюджет, бюджеты государственных внебюджетных фондов Российской Федерации)</a:t>
          </a:r>
          <a:endParaRPr lang="ru-RU" sz="1200" b="1" kern="1200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sp:txBody>
      <dsp:txXfrm>
        <a:off x="44174" y="4199520"/>
        <a:ext cx="1899915" cy="1240873"/>
      </dsp:txXfrm>
    </dsp:sp>
    <dsp:sp modelId="{189F1C73-CFEE-4BA3-86CE-D84162195D05}">
      <dsp:nvSpPr>
        <dsp:cNvPr id="0" name=""/>
        <dsp:cNvSpPr/>
      </dsp:nvSpPr>
      <dsp:spPr>
        <a:xfrm>
          <a:off x="3518675" y="3633681"/>
          <a:ext cx="91440" cy="5272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7233"/>
              </a:lnTo>
            </a:path>
          </a:pathLst>
        </a:custGeom>
        <a:noFill/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177FFD-B849-4345-A56D-E07B8D06FC87}">
      <dsp:nvSpPr>
        <dsp:cNvPr id="0" name=""/>
        <dsp:cNvSpPr/>
      </dsp:nvSpPr>
      <dsp:spPr>
        <a:xfrm>
          <a:off x="2575832" y="4160915"/>
          <a:ext cx="1977125" cy="13180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  <a:sp3d extrusionH="28000" prstMaterial="matte"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cap="none" spc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субъектов Российской Федерации (региональные бюджеты, бюджеты территориальных фондов обязательного медицинского страхования)</a:t>
          </a:r>
          <a:endParaRPr lang="ru-RU" sz="1100" b="1" kern="1200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sp:txBody>
      <dsp:txXfrm>
        <a:off x="2614437" y="4199520"/>
        <a:ext cx="1899915" cy="1240873"/>
      </dsp:txXfrm>
    </dsp:sp>
    <dsp:sp modelId="{97BB992E-EDB8-4F5F-B870-A29B8DE53FC3}">
      <dsp:nvSpPr>
        <dsp:cNvPr id="0" name=""/>
        <dsp:cNvSpPr/>
      </dsp:nvSpPr>
      <dsp:spPr>
        <a:xfrm>
          <a:off x="3564395" y="3633681"/>
          <a:ext cx="2570263" cy="5272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616"/>
              </a:lnTo>
              <a:lnTo>
                <a:pt x="2570263" y="263616"/>
              </a:lnTo>
              <a:lnTo>
                <a:pt x="2570263" y="527233"/>
              </a:lnTo>
            </a:path>
          </a:pathLst>
        </a:custGeom>
        <a:noFill/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96E7CF-09F5-4E9B-BFD9-12B40982C676}">
      <dsp:nvSpPr>
        <dsp:cNvPr id="0" name=""/>
        <dsp:cNvSpPr/>
      </dsp:nvSpPr>
      <dsp:spPr>
        <a:xfrm>
          <a:off x="5146096" y="4160915"/>
          <a:ext cx="1977125" cy="13180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  <a:sp3d extrusionH="28000" prstMaterial="matte"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муниципальных образований </a:t>
          </a:r>
          <a:r>
            <a:rPr lang="ru-RU" sz="1400" b="1" i="0" u="none" kern="1200" cap="none" spc="0" dirty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(местные бюджеты)</a:t>
          </a:r>
          <a:endParaRPr lang="ru-RU" sz="1400" b="1" kern="1200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sp:txBody>
      <dsp:txXfrm>
        <a:off x="5184701" y="4199520"/>
        <a:ext cx="1899915" cy="1240873"/>
      </dsp:txXfrm>
    </dsp:sp>
    <dsp:sp modelId="{F97EE015-3A68-4AE3-951B-9C7149727681}">
      <dsp:nvSpPr>
        <dsp:cNvPr id="0" name=""/>
        <dsp:cNvSpPr/>
      </dsp:nvSpPr>
      <dsp:spPr>
        <a:xfrm>
          <a:off x="3564395" y="1788364"/>
          <a:ext cx="2570263" cy="5272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616"/>
              </a:lnTo>
              <a:lnTo>
                <a:pt x="2570263" y="263616"/>
              </a:lnTo>
              <a:lnTo>
                <a:pt x="2570263" y="527233"/>
              </a:lnTo>
            </a:path>
          </a:pathLst>
        </a:custGeom>
        <a:noFill/>
        <a:ln w="1905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27D13A-DD12-4C81-B1AD-F8AF854A78D3}">
      <dsp:nvSpPr>
        <dsp:cNvPr id="0" name=""/>
        <dsp:cNvSpPr/>
      </dsp:nvSpPr>
      <dsp:spPr>
        <a:xfrm>
          <a:off x="5146096" y="2315598"/>
          <a:ext cx="1977125" cy="13180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  <a:sp3d extrusionH="28000" prstMaterial="matte"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организаций</a:t>
          </a:r>
          <a:endParaRPr lang="ru-RU" sz="1800" b="1" kern="1200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sp:txBody>
      <dsp:txXfrm>
        <a:off x="5184701" y="2354203"/>
        <a:ext cx="1899915" cy="12408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F7CF4-124A-40A5-8628-A85192083CF2}">
      <dsp:nvSpPr>
        <dsp:cNvPr id="0" name=""/>
        <dsp:cNvSpPr/>
      </dsp:nvSpPr>
      <dsp:spPr>
        <a:xfrm>
          <a:off x="0" y="2943029"/>
          <a:ext cx="7567612" cy="80129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2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2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Составление, внешняя проверка, рассмотрение и утверждение бюджетной отчетности</a:t>
          </a:r>
        </a:p>
      </dsp:txBody>
      <dsp:txXfrm>
        <a:off x="0" y="2943029"/>
        <a:ext cx="7567612" cy="801293"/>
      </dsp:txXfrm>
    </dsp:sp>
    <dsp:sp modelId="{A38718C9-B8AB-4CE3-8824-7C88FA28AED6}">
      <dsp:nvSpPr>
        <dsp:cNvPr id="0" name=""/>
        <dsp:cNvSpPr/>
      </dsp:nvSpPr>
      <dsp:spPr>
        <a:xfrm rot="10800000">
          <a:off x="0" y="1723408"/>
          <a:ext cx="7567612" cy="1242086"/>
        </a:xfrm>
        <a:prstGeom prst="upArrowCallout">
          <a:avLst/>
        </a:prstGeom>
        <a:gradFill rotWithShape="0">
          <a:gsLst>
            <a:gs pos="0">
              <a:schemeClr val="accent2">
                <a:hueOff val="-1570184"/>
                <a:satOff val="-2097"/>
                <a:lumOff val="1242"/>
                <a:alphaOff val="0"/>
                <a:shade val="63000"/>
                <a:satMod val="110000"/>
              </a:schemeClr>
            </a:gs>
            <a:gs pos="30000">
              <a:schemeClr val="accent2">
                <a:hueOff val="-1570184"/>
                <a:satOff val="-2097"/>
                <a:lumOff val="1242"/>
                <a:alphaOff val="0"/>
                <a:shade val="90000"/>
                <a:satMod val="120000"/>
              </a:schemeClr>
            </a:gs>
            <a:gs pos="45000">
              <a:schemeClr val="accent2">
                <a:hueOff val="-1570184"/>
                <a:satOff val="-2097"/>
                <a:lumOff val="1242"/>
                <a:alphaOff val="0"/>
                <a:shade val="100000"/>
                <a:satMod val="128000"/>
              </a:schemeClr>
            </a:gs>
            <a:gs pos="55000">
              <a:schemeClr val="accent2">
                <a:hueOff val="-1570184"/>
                <a:satOff val="-2097"/>
                <a:lumOff val="1242"/>
                <a:alphaOff val="0"/>
                <a:shade val="100000"/>
                <a:satMod val="128000"/>
              </a:schemeClr>
            </a:gs>
            <a:gs pos="73000">
              <a:schemeClr val="accent2">
                <a:hueOff val="-1570184"/>
                <a:satOff val="-2097"/>
                <a:lumOff val="1242"/>
                <a:alphaOff val="0"/>
                <a:shade val="90000"/>
                <a:satMod val="120000"/>
              </a:schemeClr>
            </a:gs>
            <a:gs pos="100000">
              <a:schemeClr val="accent2">
                <a:hueOff val="-1570184"/>
                <a:satOff val="-2097"/>
                <a:lumOff val="1242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Контроль за исполнением бюджета и бюджетный учет</a:t>
          </a:r>
        </a:p>
      </dsp:txBody>
      <dsp:txXfrm rot="10800000">
        <a:off x="0" y="1723408"/>
        <a:ext cx="7567612" cy="807070"/>
      </dsp:txXfrm>
    </dsp:sp>
    <dsp:sp modelId="{3F61441D-358B-4938-945C-BDA246F8F27F}">
      <dsp:nvSpPr>
        <dsp:cNvPr id="0" name=""/>
        <dsp:cNvSpPr/>
      </dsp:nvSpPr>
      <dsp:spPr>
        <a:xfrm rot="10800000">
          <a:off x="0" y="898366"/>
          <a:ext cx="7567612" cy="791947"/>
        </a:xfrm>
        <a:prstGeom prst="upArrowCallout">
          <a:avLst/>
        </a:prstGeom>
        <a:gradFill rotWithShape="0">
          <a:gsLst>
            <a:gs pos="0">
              <a:schemeClr val="accent2">
                <a:hueOff val="-3140368"/>
                <a:satOff val="-4193"/>
                <a:lumOff val="2484"/>
                <a:alphaOff val="0"/>
                <a:shade val="63000"/>
                <a:satMod val="110000"/>
              </a:schemeClr>
            </a:gs>
            <a:gs pos="30000">
              <a:schemeClr val="accent2">
                <a:hueOff val="-3140368"/>
                <a:satOff val="-4193"/>
                <a:lumOff val="2484"/>
                <a:alphaOff val="0"/>
                <a:shade val="90000"/>
                <a:satMod val="120000"/>
              </a:schemeClr>
            </a:gs>
            <a:gs pos="45000">
              <a:schemeClr val="accent2">
                <a:hueOff val="-3140368"/>
                <a:satOff val="-4193"/>
                <a:lumOff val="2484"/>
                <a:alphaOff val="0"/>
                <a:shade val="100000"/>
                <a:satMod val="128000"/>
              </a:schemeClr>
            </a:gs>
            <a:gs pos="55000">
              <a:schemeClr val="accent2">
                <a:hueOff val="-3140368"/>
                <a:satOff val="-4193"/>
                <a:lumOff val="2484"/>
                <a:alphaOff val="0"/>
                <a:shade val="100000"/>
                <a:satMod val="128000"/>
              </a:schemeClr>
            </a:gs>
            <a:gs pos="73000">
              <a:schemeClr val="accent2">
                <a:hueOff val="-3140368"/>
                <a:satOff val="-4193"/>
                <a:lumOff val="2484"/>
                <a:alphaOff val="0"/>
                <a:shade val="90000"/>
                <a:satMod val="120000"/>
              </a:schemeClr>
            </a:gs>
            <a:gs pos="100000">
              <a:schemeClr val="accent2">
                <a:hueOff val="-3140368"/>
                <a:satOff val="-4193"/>
                <a:lumOff val="2484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Утверждение и исполнение бюджета</a:t>
          </a:r>
        </a:p>
      </dsp:txBody>
      <dsp:txXfrm rot="10800000">
        <a:off x="0" y="898366"/>
        <a:ext cx="7567612" cy="514583"/>
      </dsp:txXfrm>
    </dsp:sp>
    <dsp:sp modelId="{3D8BB182-2308-43E0-A506-669E6B5A9086}">
      <dsp:nvSpPr>
        <dsp:cNvPr id="0" name=""/>
        <dsp:cNvSpPr/>
      </dsp:nvSpPr>
      <dsp:spPr>
        <a:xfrm rot="10800000">
          <a:off x="0" y="813"/>
          <a:ext cx="7567612" cy="975578"/>
        </a:xfrm>
        <a:prstGeom prst="upArrowCallout">
          <a:avLst/>
        </a:prstGeom>
        <a:gradFill rotWithShape="0">
          <a:gsLst>
            <a:gs pos="0">
              <a:schemeClr val="accent2">
                <a:hueOff val="-4710551"/>
                <a:satOff val="-6290"/>
                <a:lumOff val="3726"/>
                <a:alphaOff val="0"/>
                <a:shade val="63000"/>
                <a:satMod val="110000"/>
              </a:schemeClr>
            </a:gs>
            <a:gs pos="30000">
              <a:schemeClr val="accent2">
                <a:hueOff val="-4710551"/>
                <a:satOff val="-6290"/>
                <a:lumOff val="3726"/>
                <a:alphaOff val="0"/>
                <a:shade val="90000"/>
                <a:satMod val="120000"/>
              </a:schemeClr>
            </a:gs>
            <a:gs pos="45000">
              <a:schemeClr val="accent2">
                <a:hueOff val="-4710551"/>
                <a:satOff val="-6290"/>
                <a:lumOff val="3726"/>
                <a:alphaOff val="0"/>
                <a:shade val="100000"/>
                <a:satMod val="128000"/>
              </a:schemeClr>
            </a:gs>
            <a:gs pos="55000">
              <a:schemeClr val="accent2">
                <a:hueOff val="-4710551"/>
                <a:satOff val="-6290"/>
                <a:lumOff val="3726"/>
                <a:alphaOff val="0"/>
                <a:shade val="100000"/>
                <a:satMod val="128000"/>
              </a:schemeClr>
            </a:gs>
            <a:gs pos="73000">
              <a:schemeClr val="accent2">
                <a:hueOff val="-4710551"/>
                <a:satOff val="-6290"/>
                <a:lumOff val="3726"/>
                <a:alphaOff val="0"/>
                <a:shade val="90000"/>
                <a:satMod val="120000"/>
              </a:schemeClr>
            </a:gs>
            <a:gs pos="100000">
              <a:schemeClr val="accent2">
                <a:hueOff val="-4710551"/>
                <a:satOff val="-6290"/>
                <a:lumOff val="3726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Составление и рассмотрение проекта бюджета</a:t>
          </a:r>
        </a:p>
      </dsp:txBody>
      <dsp:txXfrm rot="10800000">
        <a:off x="0" y="813"/>
        <a:ext cx="7567612" cy="6339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E21EC-FBA9-495D-8C5C-093B388C1583}">
      <dsp:nvSpPr>
        <dsp:cNvPr id="0" name=""/>
        <dsp:cNvSpPr/>
      </dsp:nvSpPr>
      <dsp:spPr>
        <a:xfrm>
          <a:off x="7034718" y="2390131"/>
          <a:ext cx="91440" cy="4451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5175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2D73DC-059E-44C5-8FD4-999386190053}">
      <dsp:nvSpPr>
        <dsp:cNvPr id="0" name=""/>
        <dsp:cNvSpPr/>
      </dsp:nvSpPr>
      <dsp:spPr>
        <a:xfrm>
          <a:off x="4400804" y="972967"/>
          <a:ext cx="2679633" cy="4451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374"/>
              </a:lnTo>
              <a:lnTo>
                <a:pt x="2679633" y="303374"/>
              </a:lnTo>
              <a:lnTo>
                <a:pt x="2679633" y="445175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11908F-0E6D-49AF-AA29-A324B5084AEC}">
      <dsp:nvSpPr>
        <dsp:cNvPr id="0" name=""/>
        <dsp:cNvSpPr/>
      </dsp:nvSpPr>
      <dsp:spPr>
        <a:xfrm>
          <a:off x="4589368" y="2390131"/>
          <a:ext cx="91440" cy="4451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5175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3CD396-2A6A-47BC-A23F-44445CF3E59F}">
      <dsp:nvSpPr>
        <dsp:cNvPr id="0" name=""/>
        <dsp:cNvSpPr/>
      </dsp:nvSpPr>
      <dsp:spPr>
        <a:xfrm>
          <a:off x="4400804" y="972967"/>
          <a:ext cx="234283" cy="4451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374"/>
              </a:lnTo>
              <a:lnTo>
                <a:pt x="234283" y="303374"/>
              </a:lnTo>
              <a:lnTo>
                <a:pt x="234283" y="445175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7238C8-06C2-42FA-B04C-E2B8A52452BA}">
      <dsp:nvSpPr>
        <dsp:cNvPr id="0" name=""/>
        <dsp:cNvSpPr/>
      </dsp:nvSpPr>
      <dsp:spPr>
        <a:xfrm>
          <a:off x="1600355" y="2390131"/>
          <a:ext cx="91440" cy="4451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5175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900CA7-6F5A-47C0-8B44-2738194FBB5B}">
      <dsp:nvSpPr>
        <dsp:cNvPr id="0" name=""/>
        <dsp:cNvSpPr/>
      </dsp:nvSpPr>
      <dsp:spPr>
        <a:xfrm>
          <a:off x="1646075" y="972967"/>
          <a:ext cx="2754729" cy="445175"/>
        </a:xfrm>
        <a:custGeom>
          <a:avLst/>
          <a:gdLst/>
          <a:ahLst/>
          <a:cxnLst/>
          <a:rect l="0" t="0" r="0" b="0"/>
          <a:pathLst>
            <a:path>
              <a:moveTo>
                <a:pt x="2754729" y="0"/>
              </a:moveTo>
              <a:lnTo>
                <a:pt x="2754729" y="303374"/>
              </a:lnTo>
              <a:lnTo>
                <a:pt x="0" y="303374"/>
              </a:lnTo>
              <a:lnTo>
                <a:pt x="0" y="445175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055C8D-4174-4B25-9580-753E0BC84A17}">
      <dsp:nvSpPr>
        <dsp:cNvPr id="0" name=""/>
        <dsp:cNvSpPr/>
      </dsp:nvSpPr>
      <dsp:spPr>
        <a:xfrm>
          <a:off x="3635459" y="979"/>
          <a:ext cx="1530690" cy="9719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E2EE11-A3BB-4C56-A576-5CEF0FF85384}">
      <dsp:nvSpPr>
        <dsp:cNvPr id="0" name=""/>
        <dsp:cNvSpPr/>
      </dsp:nvSpPr>
      <dsp:spPr>
        <a:xfrm>
          <a:off x="3805536" y="162552"/>
          <a:ext cx="1530690" cy="9719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rPr>
            <a:t>Доходы бюджета</a:t>
          </a:r>
        </a:p>
      </dsp:txBody>
      <dsp:txXfrm>
        <a:off x="3834005" y="191021"/>
        <a:ext cx="1473752" cy="915050"/>
      </dsp:txXfrm>
    </dsp:sp>
    <dsp:sp modelId="{E5F18CE2-5EDF-46B5-B028-A5F91353782B}">
      <dsp:nvSpPr>
        <dsp:cNvPr id="0" name=""/>
        <dsp:cNvSpPr/>
      </dsp:nvSpPr>
      <dsp:spPr>
        <a:xfrm>
          <a:off x="880730" y="1418143"/>
          <a:ext cx="1530690" cy="9719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3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3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D705784-9384-45F5-8E37-98865C22484D}">
      <dsp:nvSpPr>
        <dsp:cNvPr id="0" name=""/>
        <dsp:cNvSpPr/>
      </dsp:nvSpPr>
      <dsp:spPr>
        <a:xfrm>
          <a:off x="1050807" y="1579716"/>
          <a:ext cx="1530690" cy="9719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rgbClr val="000099"/>
              </a:solidFill>
              <a:latin typeface="Arial Narrow" pitchFamily="34" charset="0"/>
            </a:rPr>
            <a:t>Налоговые доходы</a:t>
          </a:r>
        </a:p>
      </dsp:txBody>
      <dsp:txXfrm>
        <a:off x="1079276" y="1608185"/>
        <a:ext cx="1473752" cy="915050"/>
      </dsp:txXfrm>
    </dsp:sp>
    <dsp:sp modelId="{5D84A4CD-8A37-47E0-89CD-575FA91A9807}">
      <dsp:nvSpPr>
        <dsp:cNvPr id="0" name=""/>
        <dsp:cNvSpPr/>
      </dsp:nvSpPr>
      <dsp:spPr>
        <a:xfrm>
          <a:off x="45945" y="2835307"/>
          <a:ext cx="3200260" cy="175729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4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4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B29B6F-F1DA-4CC3-A468-A2145D4D1320}">
      <dsp:nvSpPr>
        <dsp:cNvPr id="0" name=""/>
        <dsp:cNvSpPr/>
      </dsp:nvSpPr>
      <dsp:spPr>
        <a:xfrm>
          <a:off x="216022" y="2996880"/>
          <a:ext cx="3200260" cy="17572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50" kern="1200" dirty="0">
            <a:latin typeface="Arial Narrow" pitchFamily="34" charset="0"/>
          </a:endParaRP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50" kern="1200" dirty="0">
            <a:latin typeface="Arial Narrow" pitchFamily="34" charset="0"/>
          </a:endParaRP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b="1" kern="1200" dirty="0">
              <a:latin typeface="Arial Narrow" pitchFamily="34" charset="0"/>
            </a:rPr>
            <a:t>Поступления от уплаты налогов, установленных Налоговым кодексом РФ</a:t>
          </a:r>
          <a:r>
            <a:rPr lang="ru-RU" sz="1150" kern="1200" dirty="0">
              <a:latin typeface="Arial Narrow" pitchFamily="34" charset="0"/>
            </a:rPr>
            <a:t>, например: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>
              <a:latin typeface="Arial Narrow" pitchFamily="34" charset="0"/>
            </a:rPr>
            <a:t>- налог на доходы физических лиц;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>
              <a:latin typeface="Arial Narrow" pitchFamily="34" charset="0"/>
            </a:rPr>
            <a:t>- акцизы;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>
              <a:latin typeface="Arial Narrow" pitchFamily="34" charset="0"/>
            </a:rPr>
            <a:t>- земельный налог;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>
              <a:latin typeface="Arial Narrow" pitchFamily="34" charset="0"/>
            </a:rPr>
            <a:t>- налог на имущество физических лиц;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>
              <a:latin typeface="Arial Narrow" pitchFamily="34" charset="0"/>
            </a:rPr>
            <a:t>- ЕСХН;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>
              <a:latin typeface="Arial Narrow" pitchFamily="34" charset="0"/>
            </a:rPr>
            <a:t>- </a:t>
          </a:r>
          <a:r>
            <a:rPr lang="ru-RU" sz="1150" kern="1200" dirty="0" smtClean="0">
              <a:latin typeface="Arial Narrow" pitchFamily="34" charset="0"/>
            </a:rPr>
            <a:t>налог, взимаемый в связи с применением патентной системы налогообложения.</a:t>
          </a:r>
          <a:endParaRPr lang="ru-RU" sz="1150" kern="1200" dirty="0">
            <a:latin typeface="Arial Narrow" pitchFamily="34" charset="0"/>
          </a:endParaRP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50" kern="1200" dirty="0">
            <a:latin typeface="Arial Narrow" pitchFamily="34" charset="0"/>
          </a:endParaRP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50" kern="1200" dirty="0">
            <a:latin typeface="Arial Narrow" pitchFamily="34" charset="0"/>
          </a:endParaRPr>
        </a:p>
      </dsp:txBody>
      <dsp:txXfrm>
        <a:off x="267491" y="3048349"/>
        <a:ext cx="3097322" cy="1654358"/>
      </dsp:txXfrm>
    </dsp:sp>
    <dsp:sp modelId="{9DBA8D0C-96EE-411B-A461-965FA649BE71}">
      <dsp:nvSpPr>
        <dsp:cNvPr id="0" name=""/>
        <dsp:cNvSpPr/>
      </dsp:nvSpPr>
      <dsp:spPr>
        <a:xfrm>
          <a:off x="3869743" y="1418143"/>
          <a:ext cx="1530690" cy="9719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3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3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B910FF8-F322-419C-BC72-2403F35C9BD7}">
      <dsp:nvSpPr>
        <dsp:cNvPr id="0" name=""/>
        <dsp:cNvSpPr/>
      </dsp:nvSpPr>
      <dsp:spPr>
        <a:xfrm>
          <a:off x="4039820" y="1579716"/>
          <a:ext cx="1530690" cy="9719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rgbClr val="000099"/>
              </a:solidFill>
              <a:latin typeface="Arial Narrow" pitchFamily="34" charset="0"/>
            </a:rPr>
            <a:t>Неналоговые доходы</a:t>
          </a:r>
        </a:p>
      </dsp:txBody>
      <dsp:txXfrm>
        <a:off x="4068289" y="1608185"/>
        <a:ext cx="1473752" cy="915050"/>
      </dsp:txXfrm>
    </dsp:sp>
    <dsp:sp modelId="{90D21978-0A62-45D4-BDD3-DE35B14FD87E}">
      <dsp:nvSpPr>
        <dsp:cNvPr id="0" name=""/>
        <dsp:cNvSpPr/>
      </dsp:nvSpPr>
      <dsp:spPr>
        <a:xfrm>
          <a:off x="3586359" y="2835307"/>
          <a:ext cx="2097459" cy="17784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4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4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10C9AFE-30FA-4AF7-BDC0-A827115AA871}">
      <dsp:nvSpPr>
        <dsp:cNvPr id="0" name=""/>
        <dsp:cNvSpPr/>
      </dsp:nvSpPr>
      <dsp:spPr>
        <a:xfrm>
          <a:off x="3756435" y="2996880"/>
          <a:ext cx="2097459" cy="17784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>
              <a:latin typeface="Arial Narrow" pitchFamily="34" charset="0"/>
            </a:rPr>
            <a:t>- доходы от реализации имущества;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>
              <a:latin typeface="Arial Narrow" pitchFamily="34" charset="0"/>
            </a:rPr>
            <a:t>- доходы от использования имущества;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>
              <a:latin typeface="Arial Narrow" pitchFamily="34" charset="0"/>
            </a:rPr>
            <a:t>- платежи при пользовании природными ресурсами;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>
              <a:latin typeface="Arial Narrow" pitchFamily="34" charset="0"/>
            </a:rPr>
            <a:t>- доходы от оказания платных услуг и компенсации затрат государства.</a:t>
          </a:r>
        </a:p>
      </dsp:txBody>
      <dsp:txXfrm>
        <a:off x="3808523" y="3048968"/>
        <a:ext cx="1993283" cy="1674251"/>
      </dsp:txXfrm>
    </dsp:sp>
    <dsp:sp modelId="{C601A861-00D5-417B-AE11-D1739CB0BEB6}">
      <dsp:nvSpPr>
        <dsp:cNvPr id="0" name=""/>
        <dsp:cNvSpPr/>
      </dsp:nvSpPr>
      <dsp:spPr>
        <a:xfrm>
          <a:off x="6239997" y="1418143"/>
          <a:ext cx="1680881" cy="9719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3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3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7D135E-4AEB-4F03-8099-1442F8F76154}">
      <dsp:nvSpPr>
        <dsp:cNvPr id="0" name=""/>
        <dsp:cNvSpPr/>
      </dsp:nvSpPr>
      <dsp:spPr>
        <a:xfrm>
          <a:off x="6410074" y="1579716"/>
          <a:ext cx="1680881" cy="9719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rgbClr val="000099"/>
              </a:solidFill>
              <a:latin typeface="Arial Narrow" pitchFamily="34" charset="0"/>
            </a:rPr>
            <a:t>Безвозмездные поступления</a:t>
          </a:r>
        </a:p>
      </dsp:txBody>
      <dsp:txXfrm>
        <a:off x="6438543" y="1608185"/>
        <a:ext cx="1623943" cy="915050"/>
      </dsp:txXfrm>
    </dsp:sp>
    <dsp:sp modelId="{971293D7-0F5E-4996-AA62-D40BDB5279D5}">
      <dsp:nvSpPr>
        <dsp:cNvPr id="0" name=""/>
        <dsp:cNvSpPr/>
      </dsp:nvSpPr>
      <dsp:spPr>
        <a:xfrm>
          <a:off x="6023971" y="2835307"/>
          <a:ext cx="2112934" cy="17875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4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4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1779066-C374-418C-AC83-37F61A187AF7}">
      <dsp:nvSpPr>
        <dsp:cNvPr id="0" name=""/>
        <dsp:cNvSpPr/>
      </dsp:nvSpPr>
      <dsp:spPr>
        <a:xfrm>
          <a:off x="6194048" y="2996880"/>
          <a:ext cx="2112934" cy="17875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b="1" kern="1200" dirty="0">
              <a:latin typeface="Arial Narrow" pitchFamily="34" charset="0"/>
            </a:rPr>
            <a:t>Поступления от других бюджетов бюджетной системы (межбюджетные трансферты), организаций, граждан (кроме налоговых и неналоговых доходов).</a:t>
          </a:r>
        </a:p>
      </dsp:txBody>
      <dsp:txXfrm>
        <a:off x="6246403" y="3049235"/>
        <a:ext cx="2008224" cy="16828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2" tIns="45710" rIns="91422" bIns="4571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22" tIns="45710" rIns="91422" bIns="45710" rtlCol="0"/>
          <a:lstStyle>
            <a:lvl1pPr algn="r">
              <a:defRPr sz="1200"/>
            </a:lvl1pPr>
          </a:lstStyle>
          <a:p>
            <a:fld id="{DEF65C79-0007-4AFF-8A63-52C9F2A31E02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2" tIns="45710" rIns="91422" bIns="4571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2" y="4716465"/>
            <a:ext cx="5438775" cy="4467225"/>
          </a:xfrm>
          <a:prstGeom prst="rect">
            <a:avLst/>
          </a:prstGeom>
        </p:spPr>
        <p:txBody>
          <a:bodyPr vert="horz" lIns="91422" tIns="45710" rIns="91422" bIns="4571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22" tIns="45710" rIns="91422" bIns="4571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22" tIns="45710" rIns="91422" bIns="45710" rtlCol="0" anchor="b"/>
          <a:lstStyle>
            <a:lvl1pPr algn="r">
              <a:defRPr sz="1200"/>
            </a:lvl1pPr>
          </a:lstStyle>
          <a:p>
            <a:fld id="{8C5F5118-83FE-4EFC-A880-CE39F37921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010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F5118-83FE-4EFC-A880-CE39F37921A3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0F355-967E-41D8-B5B0-8DDE3EF2D043}" type="datetime1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5DF96-D96A-4723-8D69-37F60BB11118}" type="datetime1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873A-B6AB-4904-A59A-8C312D94B1FB}" type="datetime1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552CB-03C5-4B77-8C5A-7DB3818FF4A2}" type="datetime1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B1208-6030-4799-9F64-65A67BB2EC82}" type="datetime1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FD89-45E5-42A5-AB76-E51187BE788B}" type="datetime1">
              <a:rPr lang="ru-RU" smtClean="0"/>
              <a:pPr/>
              <a:t>28.03.2024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6F984-4E77-497D-969D-634CFAABF01E}" type="datetime1">
              <a:rPr lang="ru-RU" smtClean="0"/>
              <a:pPr/>
              <a:t>28.03.2024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FC6F5-9D6B-4F10-83A8-8B70B3140A44}" type="datetime1">
              <a:rPr lang="ru-RU" smtClean="0"/>
              <a:pPr/>
              <a:t>28.03.2024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FA66E-A382-42E4-B3BB-D16145DB96A1}" type="datetime1">
              <a:rPr lang="ru-RU" smtClean="0"/>
              <a:pPr/>
              <a:t>28.03.2024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57E0-BA81-42BC-8F5D-9CEAF6967329}" type="datetime1">
              <a:rPr lang="ru-RU" smtClean="0"/>
              <a:pPr/>
              <a:t>28.03.2024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4EF54-C120-4880-B36B-771499456E46}" type="datetime1">
              <a:rPr lang="ru-RU" smtClean="0"/>
              <a:pPr/>
              <a:t>28.03.2024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69E1A43-990D-44D5-B8C6-9AFA5FDF5BC5}" type="datetime1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>
                <a:ln w="11430"/>
                <a:solidFill>
                  <a:srgbClr val="FF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  <a:ea typeface="MingLiU_HKSCS-ExtB" pitchFamily="18" charset="-120"/>
              </a:rPr>
              <a:t>БЮДЖЕТ ДЛЯ</a:t>
            </a:r>
            <a:br>
              <a:rPr lang="ru-RU" sz="6000" b="1" spc="50" dirty="0">
                <a:ln w="11430"/>
                <a:solidFill>
                  <a:srgbClr val="FF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  <a:ea typeface="MingLiU_HKSCS-ExtB" pitchFamily="18" charset="-120"/>
              </a:rPr>
            </a:br>
            <a:r>
              <a:rPr lang="ru-RU" sz="6000" b="1" spc="50" dirty="0">
                <a:ln w="11430"/>
                <a:solidFill>
                  <a:srgbClr val="FF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  <a:ea typeface="MingLiU_HKSCS-ExtB" pitchFamily="18" charset="-120"/>
              </a:rPr>
              <a:t>ГРАЖДАН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5023"/>
            <a:ext cx="6400800" cy="1384177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>
                <a:ln w="12700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по материалам отчета об исполнении бюджета </a:t>
            </a:r>
            <a:r>
              <a:rPr lang="ru-RU" sz="1600" b="1" dirty="0" smtClean="0">
                <a:ln w="12700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городского округа город </a:t>
            </a:r>
            <a:r>
              <a:rPr lang="ru-RU" sz="1600" b="1" dirty="0">
                <a:ln w="12700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Клинцы Брянской </a:t>
            </a:r>
            <a:r>
              <a:rPr lang="ru-RU" sz="1600" b="1" dirty="0" smtClean="0">
                <a:ln w="12700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области  </a:t>
            </a:r>
            <a:r>
              <a:rPr lang="ru-RU" sz="1600" b="1" dirty="0">
                <a:ln w="12700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за </a:t>
            </a:r>
            <a:r>
              <a:rPr lang="ru-RU" sz="1600" b="1" dirty="0" smtClean="0">
                <a:ln w="12700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2023 год</a:t>
            </a:r>
            <a:endParaRPr lang="ru-RU" sz="1600" b="1" dirty="0">
              <a:ln w="12700">
                <a:noFill/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 descr="C:\Users\USER\Desktop\презентация\1_4629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6806"/>
            <a:ext cx="1480751" cy="1440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C:\Users\USER\Desktop\презентация\27n-NW_sI0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51180"/>
            <a:ext cx="2016224" cy="1368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презентация\9201_3407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52" y="4581128"/>
            <a:ext cx="2088232" cy="16561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презентация\18021_797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656" y="4653136"/>
            <a:ext cx="1793792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презентация\t03204p001b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725144"/>
            <a:ext cx="2952328" cy="1905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Для фотовыставки\_MG_007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15" y="2526132"/>
            <a:ext cx="1656184" cy="1152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2" name="Picture 8" descr="F:\Для фотовыставки\DSC_4018 - копия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3"/>
          <a:stretch/>
        </p:blipFill>
        <p:spPr bwMode="auto">
          <a:xfrm>
            <a:off x="6948264" y="2526132"/>
            <a:ext cx="1914112" cy="10801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9961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Этапы работ над бюджетом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городского округа город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Клинцы Брянской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области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14359656"/>
              </p:ext>
            </p:extLst>
          </p:nvPr>
        </p:nvGraphicFramePr>
        <p:xfrm>
          <a:off x="899592" y="1916832"/>
          <a:ext cx="7567612" cy="3745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675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914400" y="1340769"/>
            <a:ext cx="7330008" cy="1584175"/>
          </a:xfrm>
        </p:spPr>
        <p:txBody>
          <a:bodyPr/>
          <a:lstStyle/>
          <a:p>
            <a:pPr algn="ctr"/>
            <a:r>
              <a:rPr lang="ru-RU" b="1" i="1" dirty="0">
                <a:ln>
                  <a:solidFill>
                    <a:srgbClr val="7030A0"/>
                  </a:solidFill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Межбюджетные отношения - </a:t>
            </a:r>
            <a:r>
              <a:rPr lang="ru-RU" i="1" dirty="0">
                <a:ln>
                  <a:solidFill>
                    <a:srgbClr val="7030A0"/>
                  </a:solidFill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это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  <a:p>
            <a:pPr algn="ctr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404664"/>
            <a:ext cx="7474024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сведения о межбюджетных отношениях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1582553"/>
              </p:ext>
            </p:extLst>
          </p:nvPr>
        </p:nvGraphicFramePr>
        <p:xfrm>
          <a:off x="827088" y="2781300"/>
          <a:ext cx="7729536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23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323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3238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3238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lt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Межбюджетные трансферты —</a:t>
                      </a:r>
                      <a:r>
                        <a:rPr lang="ru-RU" sz="1800" b="1" kern="1200" dirty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lt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 это средства, предоставляемые одним бюджетом бюджетной системы Российской Федерации другому бюджету бюджетной системы Российской Федерации.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i="1" dirty="0">
                          <a:latin typeface="Arial Narrow" pitchFamily="34" charset="0"/>
                        </a:rPr>
                        <a:t>Дотации </a:t>
                      </a:r>
                      <a:r>
                        <a:rPr lang="ru-RU" sz="1600" i="1" dirty="0">
                          <a:latin typeface="Arial Narrow" pitchFamily="34" charset="0"/>
                        </a:rPr>
                        <a:t>– предоставляются без определения конкретной цели их использования.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>
                          <a:latin typeface="Arial Narrow" pitchFamily="34" charset="0"/>
                        </a:rPr>
                        <a:t>Субвенции</a:t>
                      </a:r>
                      <a:r>
                        <a:rPr lang="ru-RU" sz="1600" i="1" dirty="0">
                          <a:latin typeface="Arial Narrow" pitchFamily="34" charset="0"/>
                        </a:rPr>
                        <a:t> – предоставляются на финансирование «переданных» другим публично-правовым образованиям полномочий.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>
                          <a:latin typeface="Arial Narrow" pitchFamily="34" charset="0"/>
                        </a:rPr>
                        <a:t>Субсидии</a:t>
                      </a:r>
                      <a:r>
                        <a:rPr lang="ru-RU" sz="1600" i="1" dirty="0">
                          <a:latin typeface="Arial Narrow" pitchFamily="34" charset="0"/>
                        </a:rPr>
                        <a:t> – предоставляются</a:t>
                      </a:r>
                      <a:r>
                        <a:rPr lang="ru-RU" sz="1600" i="1" baseline="0" dirty="0">
                          <a:latin typeface="Arial Narrow" pitchFamily="34" charset="0"/>
                        </a:rPr>
                        <a:t> на условиях долевого софинансирования расходов других бюджетов.</a:t>
                      </a:r>
                      <a:endParaRPr lang="ru-RU" sz="1600" i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>
                          <a:latin typeface="Arial Narrow" pitchFamily="34" charset="0"/>
                        </a:rPr>
                        <a:t>Иные межбюджетные трансферты </a:t>
                      </a:r>
                      <a:r>
                        <a:rPr lang="ru-RU" sz="1600" i="1" dirty="0">
                          <a:latin typeface="Arial Narrow" pitchFamily="34" charset="0"/>
                        </a:rPr>
                        <a:t>– предоставляются на определенные цели.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859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09821"/>
              </p:ext>
            </p:extLst>
          </p:nvPr>
        </p:nvGraphicFramePr>
        <p:xfrm>
          <a:off x="871538" y="2674938"/>
          <a:ext cx="7408861" cy="2626269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74088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875423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Обеспечение сбалансированности и устойчивости</a:t>
                      </a:r>
                    </a:p>
                    <a:p>
                      <a:pPr algn="ctr"/>
                      <a:r>
                        <a:rPr lang="ru-RU" sz="1800" b="1" i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бюджетной системы</a:t>
                      </a:r>
                    </a:p>
                  </a:txBody>
                  <a:tcPr marL="91441" marR="91441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754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Повышение результативности бюджетных расходов, достижение установленных показателей</a:t>
                      </a:r>
                    </a:p>
                  </a:txBody>
                  <a:tcPr marL="91441" marR="91441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75423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Обеспечение прозрачности и открытости бюджетного</a:t>
                      </a:r>
                    </a:p>
                    <a:p>
                      <a:pPr algn="ctr"/>
                      <a:r>
                        <a:rPr lang="ru-RU" sz="1800" b="1" i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процесса для граждан</a:t>
                      </a:r>
                      <a:endParaRPr lang="ru-RU" b="1" i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1" marR="91441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010552"/>
          </a:xfrm>
        </p:spPr>
        <p:txBody>
          <a:bodyPr>
            <a:noAutofit/>
          </a:bodyPr>
          <a:lstStyle/>
          <a:p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. Общие характеристики 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</a:b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цели бюджетной политики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городского округа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«город Клинцы Брянской области» 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2023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386364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1020469"/>
              </p:ext>
            </p:extLst>
          </p:nvPr>
        </p:nvGraphicFramePr>
        <p:xfrm>
          <a:off x="827584" y="1772816"/>
          <a:ext cx="7704856" cy="4608512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260779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965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51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494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913592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FFCCFF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Показатели бюджета, </a:t>
                      </a:r>
                      <a:r>
                        <a:rPr lang="ru-RU" sz="1600" b="1" dirty="0" smtClean="0">
                          <a:solidFill>
                            <a:srgbClr val="FFCCFF"/>
                          </a:solidFill>
                          <a:latin typeface="Arial" pitchFamily="34" charset="0"/>
                          <a:cs typeface="Arial" pitchFamily="34" charset="0"/>
                        </a:rPr>
                        <a:t>рублей, </a:t>
                      </a:r>
                      <a:r>
                        <a:rPr lang="ru-RU" sz="1200" b="1" dirty="0" smtClean="0">
                          <a:solidFill>
                            <a:srgbClr val="FFCCFF"/>
                          </a:solidFill>
                          <a:latin typeface="Arial" pitchFamily="34" charset="0"/>
                          <a:cs typeface="Arial" pitchFamily="34" charset="0"/>
                        </a:rPr>
                        <a:t>в рублях</a:t>
                      </a:r>
                      <a:endParaRPr lang="ru-RU" sz="1200" b="1" dirty="0">
                        <a:solidFill>
                          <a:srgbClr val="FFCC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CCFF"/>
                          </a:solidFill>
                          <a:latin typeface="Arial" pitchFamily="34" charset="0"/>
                          <a:cs typeface="Arial" pitchFamily="34" charset="0"/>
                        </a:rPr>
                        <a:t>2023 </a:t>
                      </a:r>
                      <a:r>
                        <a:rPr lang="ru-RU" sz="1600" b="1" dirty="0">
                          <a:solidFill>
                            <a:srgbClr val="FFCCFF"/>
                          </a:solidFill>
                          <a:latin typeface="Arial" pitchFamily="34" charset="0"/>
                          <a:cs typeface="Arial" pitchFamily="34" charset="0"/>
                        </a:rPr>
                        <a:t>год </a:t>
                      </a:r>
                    </a:p>
                    <a:p>
                      <a:pPr algn="ctr"/>
                      <a:r>
                        <a:rPr lang="ru-RU" sz="1600" b="1" dirty="0">
                          <a:solidFill>
                            <a:srgbClr val="FFCCFF"/>
                          </a:solidFill>
                          <a:latin typeface="Arial" pitchFamily="34" charset="0"/>
                          <a:cs typeface="Arial" pitchFamily="34" charset="0"/>
                        </a:rPr>
                        <a:t>уточненный план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CCFF"/>
                          </a:solidFill>
                          <a:latin typeface="Arial" pitchFamily="34" charset="0"/>
                          <a:cs typeface="Arial" pitchFamily="34" charset="0"/>
                        </a:rPr>
                        <a:t>2023</a:t>
                      </a:r>
                      <a:endParaRPr lang="ru-RU" sz="1600" b="1" dirty="0">
                        <a:solidFill>
                          <a:srgbClr val="FFCC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>
                          <a:solidFill>
                            <a:srgbClr val="FFCCFF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CCFF"/>
                          </a:solidFill>
                          <a:latin typeface="Arial" pitchFamily="34" charset="0"/>
                          <a:cs typeface="Arial" pitchFamily="34" charset="0"/>
                        </a:rPr>
                        <a:t>% исполнения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08265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ДОХОДЫ, всего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1 966 535 150,07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2 028 132 450,36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 smtClean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"/>
                      <a:endParaRPr lang="ru-RU" sz="1600" b="1" i="0" u="none" strike="noStrike" dirty="0" smtClean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103,1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88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Из них: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0826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Налоговые + неналоговые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622 646 920,64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727 297 355,97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116,8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8265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РАСХОДЫ, всего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2 032 348 364,80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1 955 737 460,60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96,2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31288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ДЕФИЦИТ (ПРОФИЦИТ)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-70 390 214,73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72 394 989,76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-102,8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58204" cy="1304722"/>
          </a:xfrm>
        </p:spPr>
        <p:txBody>
          <a:bodyPr>
            <a:normAutofit fontScale="90000"/>
          </a:bodyPr>
          <a:lstStyle/>
          <a:p>
            <a:pPr marL="0" indent="0" algn="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итоги исполнения бюджета </a:t>
            </a:r>
            <a:r>
              <a:rPr lang="ru-RU" sz="2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городского округа город </a:t>
            </a:r>
            <a:r>
              <a:rPr lang="ru-RU" sz="2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Клинцы Брянской </a:t>
            </a:r>
            <a:r>
              <a:rPr lang="ru-RU" sz="2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области </a:t>
            </a:r>
            <a:r>
              <a:rPr lang="ru-RU" sz="2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 </a:t>
            </a:r>
            <a:r>
              <a:rPr lang="ru-RU" sz="2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2023 год                                                               </a:t>
            </a:r>
            <a:r>
              <a:rPr lang="ru-RU" sz="2000" b="1" dirty="0" smtClean="0">
                <a:solidFill>
                  <a:schemeClr val="tx1"/>
                </a:solidFill>
              </a:rPr>
              <a:t>(в рублях)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73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итоги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исполнения бюджета городского округа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город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Клинцы Брянской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области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2023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(1)</a:t>
            </a: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16" y="1214422"/>
            <a:ext cx="2016224" cy="2880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(в рублях)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684489071"/>
              </p:ext>
            </p:extLst>
          </p:nvPr>
        </p:nvGraphicFramePr>
        <p:xfrm>
          <a:off x="1259633" y="1700807"/>
          <a:ext cx="6984775" cy="4898506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394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8168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96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Показатель / период</a:t>
                      </a:r>
                      <a:endParaRPr lang="ru-RU" sz="12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2023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 (уточненный план)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2023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(факт)</a:t>
                      </a: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 исполнения</a:t>
                      </a:r>
                    </a:p>
                  </a:txBody>
                  <a:tcPr marL="49365" marR="49365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50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Доходы бюджета городского округа, в </a:t>
                      </a:r>
                      <a:r>
                        <a:rPr lang="ru-RU" sz="1200" b="1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т.ч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1 966 535 150,07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2 028 132 450,36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103,1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50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Налоговые и неналоговые доходы, в том числе: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622 646 920,64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727 297 355,97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116,8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50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Налог на доходы физических лиц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476 053 737,00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576 734 801,13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121,1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70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13 243 151,00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13 877 758,54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104,8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276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Единый налог на вмененный доход для отдельных видов деятельности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-191 040,00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-188 454,07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98,6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38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Единый сельскохозяйственный налог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89 000,00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89 346,43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100,4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850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Патентная система налогообложения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14 171 000,00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6 115 329,20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43,2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850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Налог на имущество физических  лиц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35 131 000,00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40 767 847,54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116,0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76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18464"/>
          </a:xfrm>
        </p:spPr>
        <p:txBody>
          <a:bodyPr>
            <a:no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итоги исполнения бюджета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городского округа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город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Клинцы Брянской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области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2023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(2)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412776"/>
            <a:ext cx="7927793" cy="288032"/>
          </a:xfrm>
        </p:spPr>
        <p:txBody>
          <a:bodyPr>
            <a:normAutofit fontScale="92500" lnSpcReduction="10000"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                                                                                                                                                                                (в рублях)</a:t>
            </a:r>
            <a:endParaRPr lang="ru-RU" sz="1400" b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089859439"/>
              </p:ext>
            </p:extLst>
          </p:nvPr>
        </p:nvGraphicFramePr>
        <p:xfrm>
          <a:off x="755576" y="1753629"/>
          <a:ext cx="7704856" cy="3889949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8152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780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706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092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297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2023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год (уточненный план)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2023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(факт)</a:t>
                      </a: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% исполнения</a:t>
                      </a:r>
                    </a:p>
                  </a:txBody>
                  <a:tcPr marL="49365" marR="49365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14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Земельный налог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19 915 800,00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20 467 598,06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102,8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56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Государственная пошлина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7 184 690,00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7 306 224,90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101,7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057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Задолженность и перерасчеты по отмененным налогам, сборам и иным обязательным платежам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-71,79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99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573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округов, а также средства от продажи права на заключение договоров аренды указанных земельных участков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18 229 600,00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19 458 542,39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106,7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021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14408"/>
          </a:xfrm>
        </p:spPr>
        <p:txBody>
          <a:bodyPr>
            <a:norm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итоги исполнения бюджета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городского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округа</a:t>
            </a:r>
            <a:b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город Клинцы Брянской области за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2023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(3)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4" y="1268760"/>
            <a:ext cx="7711769" cy="288032"/>
          </a:xfrm>
        </p:spPr>
        <p:txBody>
          <a:bodyPr>
            <a:normAutofit fontScale="92500" lnSpcReduction="10000"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                                                                                                                                                                     (в рублях)</a:t>
            </a:r>
            <a:endParaRPr lang="ru-RU" sz="1400" b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966113063"/>
              </p:ext>
            </p:extLst>
          </p:nvPr>
        </p:nvGraphicFramePr>
        <p:xfrm>
          <a:off x="971600" y="1628800"/>
          <a:ext cx="7200802" cy="4320480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5922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121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41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71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2023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год (уточненный план)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2023(факт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)</a:t>
                      </a: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% исполнения</a:t>
                      </a:r>
                    </a:p>
                  </a:txBody>
                  <a:tcPr marL="49365" marR="49365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647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от сдачи в аренду имущества, находящегося в оперативном управлении органов управления городских округов и созданных ими учреждений (за исключением имущества муниципальных бюджетных и  автономных учреждений)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5 594 500,00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6 254 384,68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111,8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499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Плата за негативное воздействие на окружающую среду 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1 253 000,00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1 253 504,97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346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от оказания платных услуг (работ) и компенсации затрат государства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3 976 175,64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4 464 469,99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112,3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48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итоги исполнения бюджета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городского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округа</a:t>
            </a:r>
            <a:b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город Клинцы Брянской области за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2023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(4)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4" y="1412776"/>
            <a:ext cx="7783777" cy="216024"/>
          </a:xfrm>
        </p:spPr>
        <p:txBody>
          <a:bodyPr>
            <a:normAutofit fontScale="32500" lnSpcReduction="20000"/>
          </a:bodyPr>
          <a:lstStyle/>
          <a:p>
            <a:r>
              <a:rPr lang="ru-RU" sz="3100" b="1" dirty="0" smtClean="0">
                <a:solidFill>
                  <a:schemeClr val="bg1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(в рублях)</a:t>
            </a:r>
          </a:p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40032391"/>
              </p:ext>
            </p:extLst>
          </p:nvPr>
        </p:nvGraphicFramePr>
        <p:xfrm>
          <a:off x="857224" y="1643050"/>
          <a:ext cx="7596843" cy="5369543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3042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042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7803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1029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040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Показатель / период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2023 </a:t>
                      </a: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 (уточненный план)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2023 (факт</a:t>
                      </a: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 исполнения</a:t>
                      </a:r>
                    </a:p>
                  </a:txBody>
                  <a:tcPr marL="49365" marR="49365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818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Доходы от реализации           иного имущества, находящегося в собственности городских округов 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9 104 646,00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9 106 154,87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7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Доходы от продажи земельных участков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9 118 198,00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11 318 615,20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124,1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7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Платежи, взимаемые органами местного самоуправления (организациями) городских округов за выполнение определенных функций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302 400,00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302 493,96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</a:tr>
              <a:tr h="417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Штрафы, санкции, возмещение   ущерба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4 394 400,00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4 782 706,45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108,8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776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Прочие поступления от использования имущества, находящегося в собственности городских округов (наем)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2 428 700,00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2 611 151,39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107,5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Прочие неналоговые доходы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2 647 963,00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2 574 952,13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97,2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315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Безвозмездные поступления, в </a:t>
                      </a:r>
                      <a:r>
                        <a:rPr lang="ru-RU" sz="1100" b="1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т.ч</a:t>
                      </a: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1 343 888 229,43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1 300 835 094,39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99"/>
                          </a:solidFill>
                          <a:effectLst/>
                          <a:latin typeface="Calibri"/>
                        </a:rPr>
                        <a:t>96,8%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2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Дотации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111 564 538,90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111 564 538,90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99"/>
                          </a:solidFill>
                          <a:effectLst/>
                          <a:latin typeface="Calibri"/>
                        </a:rPr>
                        <a:t>100,0%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428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Субсидии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588 727 918,61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552 395 932,82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99"/>
                          </a:solidFill>
                          <a:effectLst/>
                          <a:latin typeface="Calibri"/>
                        </a:rPr>
                        <a:t>93,8%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80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Субвенции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618 096 299,06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611 652 149,81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99"/>
                          </a:solidFill>
                          <a:effectLst/>
                          <a:latin typeface="Calibri"/>
                        </a:rPr>
                        <a:t>99,0%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Номер слайда 1"/>
          <p:cNvSpPr txBox="1">
            <a:spLocks/>
          </p:cNvSpPr>
          <p:nvPr/>
        </p:nvSpPr>
        <p:spPr>
          <a:xfrm>
            <a:off x="8244408" y="260648"/>
            <a:ext cx="64807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5875" cap="flat" cmpd="sng" algn="ctr">
            <a:noFill/>
            <a:prstDash val="solid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44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итоги исполнения бюджета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городского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округа</a:t>
            </a:r>
            <a:b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город Клинцы Брянской области за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2023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 (5)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4" y="1916832"/>
            <a:ext cx="7783777" cy="288032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sz="1400" b="1" dirty="0" smtClean="0">
                <a:solidFill>
                  <a:schemeClr val="bg1"/>
                </a:solidFill>
              </a:rPr>
              <a:t>(в рублях)</a:t>
            </a:r>
            <a:endParaRPr lang="ru-RU" sz="1400" b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245672318"/>
              </p:ext>
            </p:extLst>
          </p:nvPr>
        </p:nvGraphicFramePr>
        <p:xfrm>
          <a:off x="755576" y="2348879"/>
          <a:ext cx="7776864" cy="2986009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6704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053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529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481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559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Показатель / период</a:t>
                      </a:r>
                      <a:endParaRPr lang="ru-RU" sz="12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2023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 (уточненный план)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2023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(факт)</a:t>
                      </a: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 исполнения</a:t>
                      </a:r>
                    </a:p>
                  </a:txBody>
                  <a:tcPr marL="49365" marR="49365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8553">
                <a:tc>
                  <a:txBody>
                    <a:bodyPr/>
                    <a:lstStyle/>
                    <a:p>
                      <a:r>
                        <a:rPr lang="ru-RU" sz="1200" b="1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Иные межбюджетные трансферты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28 519 519,56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28 242 519,56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99"/>
                          </a:solidFill>
                          <a:effectLst/>
                          <a:latin typeface="Calibri"/>
                        </a:rPr>
                        <a:t>99,0%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744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Возврат остатков субсидий, субвенций и иных межбюджетных трансфертов, имеющих целевое назначение, прошлых лет из бюджетов</a:t>
                      </a:r>
                      <a:r>
                        <a:rPr lang="ru-RU" sz="1200" b="1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городских округов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-3 020 046,70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-3 020 046,70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99"/>
                          </a:solidFill>
                          <a:effectLst/>
                          <a:latin typeface="Calibri"/>
                        </a:rPr>
                        <a:t>100,0%</a:t>
                      </a:r>
                    </a:p>
                  </a:txBody>
                  <a:tcPr marL="9525" marR="9525" marT="9525" marB="0" anchor="b"/>
                </a:tc>
              </a:tr>
              <a:tr h="3572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Расходы  бюджета  городского округа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2 032 348 364,80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1 955 737 460,6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96,2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84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Дефицит (-)/Профицит (+)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-70 390 214,73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72 394 989,76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-102,8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382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 flipH="1">
            <a:off x="1285922" y="511762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Анализ исполнения плана по мобилизации собственных доходов бюджета городского округа город Клинцы Брянской области в 2023 году.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                     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(тыс. руб.)</a:t>
            </a:r>
            <a:endParaRPr lang="ru-RU" sz="1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3990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995016529"/>
              </p:ext>
            </p:extLst>
          </p:nvPr>
        </p:nvGraphicFramePr>
        <p:xfrm>
          <a:off x="1691680" y="2276872"/>
          <a:ext cx="6000750" cy="3533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0054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2454078"/>
              </p:ext>
            </p:extLst>
          </p:nvPr>
        </p:nvGraphicFramePr>
        <p:xfrm>
          <a:off x="871538" y="2674938"/>
          <a:ext cx="7408862" cy="29413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7044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44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Century" pitchFamily="18" charset="0"/>
                        </a:rPr>
                        <a:t>Юридический адрес</a:t>
                      </a:r>
                      <a:endParaRPr lang="ru-RU" b="0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Century" pitchFamily="18" charset="0"/>
                        </a:rPr>
                        <a:t>243140, Брянская область, г. Клинцы, ул.</a:t>
                      </a:r>
                      <a:r>
                        <a:rPr lang="ru-RU" b="0" baseline="0" dirty="0">
                          <a:latin typeface="Century" pitchFamily="18" charset="0"/>
                        </a:rPr>
                        <a:t> Октябрьская, д. 42</a:t>
                      </a:r>
                      <a:endParaRPr lang="ru-RU" b="0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entury" pitchFamily="18" charset="0"/>
                        </a:rPr>
                        <a:t>E-mail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entury" pitchFamily="18" charset="0"/>
                        </a:rPr>
                        <a:t>klngorfu@mail.ru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Century" pitchFamily="18" charset="0"/>
                        </a:rPr>
                        <a:t>Телефон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entury" pitchFamily="18" charset="0"/>
                        </a:rPr>
                        <a:t>8 (48336) 4-31-32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Century" pitchFamily="18" charset="0"/>
                        </a:rPr>
                        <a:t>Факс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entury" pitchFamily="18" charset="0"/>
                        </a:rPr>
                        <a:t>8 (48336) 4-16-34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Century" pitchFamily="18" charset="0"/>
                        </a:rPr>
                        <a:t>График</a:t>
                      </a:r>
                      <a:r>
                        <a:rPr lang="ru-RU" baseline="0" dirty="0">
                          <a:latin typeface="Century" pitchFamily="18" charset="0"/>
                        </a:rPr>
                        <a:t> работы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entury" pitchFamily="18" charset="0"/>
                        </a:rPr>
                        <a:t>Понедельник – четверг</a:t>
                      </a:r>
                    </a:p>
                    <a:p>
                      <a:pPr algn="ctr"/>
                      <a:r>
                        <a:rPr lang="ru-RU" dirty="0">
                          <a:latin typeface="Century" pitchFamily="18" charset="0"/>
                        </a:rPr>
                        <a:t>8.30</a:t>
                      </a:r>
                      <a:r>
                        <a:rPr lang="ru-RU" baseline="0" dirty="0">
                          <a:latin typeface="Century" pitchFamily="18" charset="0"/>
                        </a:rPr>
                        <a:t> – 17.45</a:t>
                      </a:r>
                    </a:p>
                    <a:p>
                      <a:pPr algn="ctr"/>
                      <a:r>
                        <a:rPr lang="ru-RU" baseline="0" dirty="0">
                          <a:latin typeface="Century" pitchFamily="18" charset="0"/>
                        </a:rPr>
                        <a:t>Пятница</a:t>
                      </a:r>
                    </a:p>
                    <a:p>
                      <a:pPr algn="ctr"/>
                      <a:r>
                        <a:rPr lang="ru-RU" baseline="0" dirty="0">
                          <a:latin typeface="Century" pitchFamily="18" charset="0"/>
                        </a:rPr>
                        <a:t>8.30 – 16.30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 marL="91441" marR="9144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Контактная информация финансового управления Клинцовской городской администрации</a:t>
            </a:r>
          </a:p>
        </p:txBody>
      </p:sp>
    </p:spTree>
    <p:extLst>
      <p:ext uri="{BB962C8B-B14F-4D97-AF65-F5344CB8AC3E}">
        <p14:creationId xmlns:p14="http://schemas.microsoft.com/office/powerpoint/2010/main" val="366032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4368527"/>
              </p:ext>
            </p:extLst>
          </p:nvPr>
        </p:nvGraphicFramePr>
        <p:xfrm>
          <a:off x="395536" y="1340768"/>
          <a:ext cx="8352928" cy="4785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002440"/>
          </a:xfrm>
        </p:spPr>
        <p:txBody>
          <a:bodyPr>
            <a:normAutofit/>
          </a:bodyPr>
          <a:lstStyle/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II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. Доходы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бюджета городского округа                                      город </a:t>
            </a: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Клинцы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 Брянской области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20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2706985"/>
              </p:ext>
            </p:extLst>
          </p:nvPr>
        </p:nvGraphicFramePr>
        <p:xfrm>
          <a:off x="899592" y="1700809"/>
          <a:ext cx="7632848" cy="460851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4967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275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920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4313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8095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показателя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Значения </a:t>
                      </a:r>
                      <a:r>
                        <a:rPr lang="ru-RU" sz="1200" b="1" i="0" dirty="0" smtClean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показателей, в рублях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2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2022 </a:t>
                      </a: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 (факт)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2023 год </a:t>
                      </a: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(уточненный план)</a:t>
                      </a: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2023 </a:t>
                      </a: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 (факт)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15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 доходов бюджета городского округа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рублей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1 766 906 178,40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1 966 535 150,07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2 028 132 450,36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07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том числе: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815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Налоговые и неналоговые доходы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рублей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593 155 122,46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622 646 920,64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727 297 355,97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15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Безвозмездные поступления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рублей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1 173 751 055,94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1 343 888 229,43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1 300 835 094,39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63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Удельный вес собственных доходов ко всем доходам бюджета городского округа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 anchor="ctr" anchorCtr="1"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0" fontAlgn="b"/>
                      <a:endParaRPr lang="ru-RU" sz="1400" b="1" i="0" u="none" strike="noStrike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0" fontAlgn="b"/>
                      <a:endParaRPr lang="ru-RU" sz="1400" b="1" i="0" u="none" strike="noStrike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33,6</a:t>
                      </a:r>
                      <a:endParaRPr lang="ru-RU" sz="1400" b="1" i="0" u="none" strike="noStrike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31,7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35,9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936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Удельный вес безвозмездных поступлений  ко всем доходам бюджета  городского округа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endParaRPr lang="ru-RU" sz="1200" b="1" i="0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9050" marR="19050" marT="0" marB="0" anchor="ctr" anchorCtr="1"/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0" fontAlgn="b"/>
                      <a:endParaRPr lang="ru-RU" sz="1400" b="1" i="0" u="none" strike="noStrike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0" fontAlgn="b"/>
                      <a:endParaRPr lang="ru-RU" sz="1400" b="1" i="0" u="none" strike="noStrike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66,4</a:t>
                      </a:r>
                      <a:endParaRPr lang="ru-RU" sz="1400" b="1" i="0" u="none" strike="noStrike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68,3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/>
                        </a:rPr>
                        <a:t>64,1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итоги исполнения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бюджета городского округа город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Клинцы Брянской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области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2023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257011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Изменение отношения налоговых и неналоговых доходов ко всем доходам 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бюджета</a:t>
            </a:r>
            <a:b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                            </a:t>
            </a: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тыс. руб.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dirty="0">
                <a:solidFill>
                  <a:schemeClr val="bg2">
                    <a:lumMod val="25000"/>
                  </a:schemeClr>
                </a:solidFill>
              </a:rPr>
            </a:b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165643327"/>
              </p:ext>
            </p:extLst>
          </p:nvPr>
        </p:nvGraphicFramePr>
        <p:xfrm>
          <a:off x="1475656" y="1916832"/>
          <a:ext cx="6000750" cy="3533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8068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0998429"/>
              </p:ext>
            </p:extLst>
          </p:nvPr>
        </p:nvGraphicFramePr>
        <p:xfrm>
          <a:off x="539553" y="1928802"/>
          <a:ext cx="7736207" cy="4257924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623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5212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8868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Значения </a:t>
                      </a:r>
                      <a:r>
                        <a:rPr lang="ru-RU" sz="1100" b="1" dirty="0" smtClean="0">
                          <a:solidFill>
                            <a:srgbClr val="66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показателей, в рублях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73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</a:t>
                      </a: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 (факт)</a:t>
                      </a: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100" b="1" baseline="0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(уточненный план)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</a:t>
                      </a: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 (факт)</a:t>
                      </a: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6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 бюджета городского округа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1 587 168 782,01</a:t>
                      </a:r>
                      <a:endParaRPr lang="ru-RU" sz="1100" b="1" i="0" u="none" strike="noStrike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1 864 990 757,83</a:t>
                      </a:r>
                      <a:endParaRPr lang="ru-RU" sz="1100" b="1" i="0" u="none" strike="noStrike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1 766 906 178,40</a:t>
                      </a:r>
                      <a:endParaRPr lang="ru-RU" sz="1100" b="1" i="0" u="none" strike="noStrike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2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4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515 272 328,15</a:t>
                      </a:r>
                      <a:endParaRPr lang="ru-RU" sz="1100" b="1" i="0" u="none" strike="noStrike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534 410 814,74</a:t>
                      </a:r>
                      <a:endParaRPr lang="ru-RU" sz="1100" b="1" i="0" u="none" strike="noStrike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593 155 122,46</a:t>
                      </a:r>
                      <a:endParaRPr lang="ru-RU" sz="1100" b="1" i="0" u="none" strike="noStrike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1" i="0" u="none" strike="noStrike" dirty="0" smtClean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465 848 903,90</a:t>
                      </a:r>
                      <a:endParaRPr lang="ru-RU" sz="1100" b="1" i="0" u="none" strike="noStrike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483 071 088,78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537 297 326,41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434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налоговых доходов бюджета городского округа ко всем доходам 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29,4</a:t>
                      </a:r>
                      <a:endParaRPr lang="ru-RU" sz="1100" b="1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25,9</a:t>
                      </a:r>
                      <a:endParaRPr lang="ru-RU" sz="1100" b="1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30,4</a:t>
                      </a:r>
                      <a:endParaRPr lang="ru-RU" sz="1100" b="1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49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 smtClean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49 423 424,25</a:t>
                      </a:r>
                      <a:endParaRPr lang="ru-RU" sz="1100" b="1" i="0" u="none" strike="noStrike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51 339 725,96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55 857 796,05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7965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неналоговых доходов бюджета городского округа ко всем доходам 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144" marR="1714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100" b="1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  <a:endParaRPr lang="ru-RU" sz="1100" b="1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3,2</a:t>
                      </a:r>
                      <a:endParaRPr lang="ru-RU" sz="1100" b="1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Изменение структуры налоговых и неналоговых доходов </a:t>
            </a:r>
            <a:b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бюджета городского округа </a:t>
            </a: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город 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Клинцы Брянской </a:t>
            </a: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области                                    за 2021-2022 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годы</a:t>
            </a:r>
          </a:p>
        </p:txBody>
      </p:sp>
    </p:spTree>
    <p:extLst>
      <p:ext uri="{BB962C8B-B14F-4D97-AF65-F5344CB8AC3E}">
        <p14:creationId xmlns:p14="http://schemas.microsoft.com/office/powerpoint/2010/main" val="426148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6596493"/>
              </p:ext>
            </p:extLst>
          </p:nvPr>
        </p:nvGraphicFramePr>
        <p:xfrm>
          <a:off x="1115617" y="1988840"/>
          <a:ext cx="6984776" cy="4445277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13112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44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6496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4434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177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Факт за </a:t>
                      </a:r>
                      <a:r>
                        <a:rPr lang="ru-RU" sz="1200" b="1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</a:t>
                      </a: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годовой план на </a:t>
                      </a:r>
                      <a:r>
                        <a:rPr lang="ru-RU" sz="1200" b="1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Факт за </a:t>
                      </a:r>
                      <a:r>
                        <a:rPr lang="ru-RU" sz="1200" b="1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</a:t>
                      </a: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19050" marR="1905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5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 ВСЕГО, в том числе: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1 071 896 453,86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1 330 579 943,09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1 173 751 055,94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02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152 790 925,00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122 869 858,40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122 869 858,40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95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378 022 016,77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585 426 881,16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429 622 705,93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02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497 712 833,35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596 379 613,30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595 355 092,40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76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43 146 766,76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25 903 590,23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25 903 590,23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039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прочие безвозмездные поступления в бюджеты городских округов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223 911,98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886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возврат остатков субсидий, субвенций и иных межбюджетных трансфертов, имеющих целевое назначение, прошлых лет из бюджетов</a:t>
                      </a:r>
                      <a:r>
                        <a:rPr lang="ru-RU" sz="1200" b="1" baseline="0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городских округов</a:t>
                      </a:r>
                      <a:endParaRPr lang="ru-RU" sz="1200" b="1" dirty="0" smtClean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1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-191,02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0100" y="428604"/>
            <a:ext cx="7100292" cy="1488228"/>
          </a:xfrm>
        </p:spPr>
        <p:txBody>
          <a:bodyPr>
            <a:normAutofit fontScale="90000"/>
          </a:bodyPr>
          <a:lstStyle/>
          <a:p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Структура</a:t>
            </a:r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безвозмездных поступлений</a:t>
            </a:r>
            <a:r>
              <a:rPr lang="ru-RU" sz="2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из областного бюджета </a:t>
            </a:r>
            <a:r>
              <a:rPr lang="ru-RU" sz="2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за</a:t>
            </a:r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x-none" sz="27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20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21-2022</a:t>
            </a:r>
            <a:r>
              <a:rPr lang="x-none" sz="27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год</a:t>
            </a:r>
            <a:r>
              <a:rPr lang="ru-RU" sz="2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а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ru-RU" sz="2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(в рублях)</a:t>
            </a:r>
            <a:endParaRPr lang="ru-RU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55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/>
            </a:r>
            <a:b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/>
            </a:r>
            <a:b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/>
            </a:r>
            <a:b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x-none" sz="27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Перечень </a:t>
            </a:r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и объемы субвенций из областного бюджета </a:t>
            </a:r>
            <a:r>
              <a:rPr lang="ru-RU" sz="2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за 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2022</a:t>
            </a:r>
            <a:r>
              <a:rPr lang="x-none" sz="27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год</a:t>
            </a:r>
            <a:r>
              <a:rPr lang="ru-RU" sz="2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(1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)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</a:t>
            </a:r>
            <a:r>
              <a:rPr lang="ru-RU" sz="2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(в рублях)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6946750"/>
              </p:ext>
            </p:extLst>
          </p:nvPr>
        </p:nvGraphicFramePr>
        <p:xfrm>
          <a:off x="755576" y="2204864"/>
          <a:ext cx="7776864" cy="3658722"/>
        </p:xfrm>
        <a:graphic>
          <a:graphicData uri="http://schemas.openxmlformats.org/drawingml/2006/table">
            <a:tbl>
              <a:tblPr>
                <a:tableStyleId>{306799F8-075E-4A3A-A7F6-7FBC6576F1A4}</a:tableStyleId>
              </a:tblPr>
              <a:tblGrid>
                <a:gridCol w="35283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962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493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029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526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субвенции 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 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Факт 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года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исполнения</a:t>
                      </a: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Субвенции бюджетам городских округов на выполнение передаваемых полномочий субъектов Российской </a:t>
                      </a:r>
                      <a:r>
                        <a:rPr lang="ru-RU" sz="1400" b="1" i="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Федерации</a:t>
                      </a:r>
                    </a:p>
                    <a:p>
                      <a:pPr algn="l" fontAlgn="b"/>
                      <a:endParaRPr lang="ru-RU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1450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550 392 690,30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549 690 740,56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1387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Субвенции бюджетам городских округов на компенсацию части платы, взимаемой с родителей (законных представителей) за присмотр и уход за детьми, посещающими образовательные организации, реализующие образовательные программы дошкольного </a:t>
                      </a:r>
                      <a:r>
                        <a:rPr lang="ru-RU" sz="1400" b="1" i="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образования</a:t>
                      </a:r>
                    </a:p>
                    <a:p>
                      <a:pPr algn="l" fontAlgn="b"/>
                      <a:endParaRPr lang="ru-RU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1450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6 394 020,00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6 072 063,84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871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x-none" sz="24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Перечень и объемы субвенций из областного бюджета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                                  за 2022</a:t>
            </a:r>
            <a:r>
              <a:rPr lang="x-none" sz="24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x-none" sz="24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год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ru-RU" sz="2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(2</a:t>
            </a:r>
            <a:r>
              <a:rPr lang="ru-RU" sz="2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)</a:t>
            </a:r>
            <a:br>
              <a:rPr lang="ru-RU" sz="2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ru-RU" sz="2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                                                                                            </a:t>
            </a:r>
            <a:r>
              <a:rPr lang="ru-RU" sz="22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(в рублях)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1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997456"/>
              </p:ext>
            </p:extLst>
          </p:nvPr>
        </p:nvGraphicFramePr>
        <p:xfrm>
          <a:off x="827584" y="1428737"/>
          <a:ext cx="7920881" cy="4290065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33123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770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157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1572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572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субвенции 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 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Факт 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года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исполнения</a:t>
                      </a: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47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Субвенции бюджетам городских округов на предоставление жилых помещений детям-сиротам и детям, оставшимся без попечения родителей, лицам из их числа по договорам найма специализированных жилых </a:t>
                      </a:r>
                      <a:r>
                        <a:rPr lang="ru-RU" sz="1400" b="1" i="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помещений</a:t>
                      </a:r>
                    </a:p>
                    <a:p>
                      <a:pPr algn="l" fontAlgn="b"/>
                      <a:endParaRPr lang="ru-RU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1450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39 378 592,00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39 378 592,00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2611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Субвенции бюджетам городских округов на осуществление полномочий по составлению (изменению) списков кандидатов в присяжные заседатели федеральных судов общей юрисдикции в Российской </a:t>
                      </a:r>
                      <a:r>
                        <a:rPr lang="ru-RU" sz="1400" b="1" i="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Федерации</a:t>
                      </a:r>
                    </a:p>
                    <a:p>
                      <a:pPr algn="l" fontAlgn="b"/>
                      <a:endParaRPr lang="ru-RU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1450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214 311,00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213 696,00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86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Autofit/>
          </a:bodyPr>
          <a:lstStyle/>
          <a:p>
            <a:r>
              <a:rPr lang="ru-RU" sz="3500" dirty="0"/>
              <a:t/>
            </a:r>
            <a:br>
              <a:rPr lang="ru-RU" sz="3500" dirty="0"/>
            </a:b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IV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. Расходы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бюджета городского округа</a:t>
            </a:r>
            <a:b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Расходы бюджета городского 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по основным функциям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государства:</a:t>
            </a:r>
            <a:r>
              <a:rPr lang="ru-RU" sz="2400" b="1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400" b="1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2400" b="1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395536" y="4005064"/>
            <a:ext cx="8496944" cy="2088232"/>
          </a:xfrm>
          <a:solidFill>
            <a:schemeClr val="bg2">
              <a:lumMod val="7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Каждый из разделов классификации имеет перечень подразделов, которые отражают основные направления реализации соответствующей функции.</a:t>
            </a:r>
          </a:p>
          <a:p>
            <a:pPr marL="0" indent="0">
              <a:buNone/>
            </a:pPr>
            <a:r>
              <a:rPr lang="ru-RU" sz="16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Полный перечень разделов и подразделов классификации расходов бюджета приведен в статье 21 Бюджетного кодекса РФ.</a:t>
            </a:r>
          </a:p>
          <a:p>
            <a:pPr marL="0" indent="0">
              <a:buNone/>
            </a:pPr>
            <a:r>
              <a:rPr lang="ru-RU" sz="16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Например, в составе раздела «Образование», в том числе, выделяются: дошкольное образование, общее образование, начально профессиональное образование, среднее профессиональное образование и др.</a:t>
            </a:r>
          </a:p>
          <a:p>
            <a:pPr marL="0" indent="0">
              <a:buNone/>
            </a:pPr>
            <a:r>
              <a:rPr lang="ru-RU" sz="1600" b="1" i="1" dirty="0">
                <a:solidFill>
                  <a:srgbClr val="675555"/>
                </a:solidFill>
                <a:latin typeface="Garamond" panose="02020404030301010803" pitchFamily="18" charset="0"/>
              </a:rPr>
              <a:t/>
            </a:r>
            <a:br>
              <a:rPr lang="ru-RU" sz="1600" b="1" i="1" dirty="0">
                <a:solidFill>
                  <a:srgbClr val="675555"/>
                </a:solidFill>
                <a:latin typeface="Garamond" panose="02020404030301010803" pitchFamily="18" charset="0"/>
              </a:rPr>
            </a:br>
            <a:endParaRPr lang="ru-RU" sz="1600" b="1" i="1" dirty="0">
              <a:solidFill>
                <a:srgbClr val="675555"/>
              </a:solidFill>
              <a:latin typeface="Garamond" panose="02020404030301010803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7272808" cy="227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1700809"/>
            <a:ext cx="676275" cy="227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038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1237517"/>
              </p:ext>
            </p:extLst>
          </p:nvPr>
        </p:nvGraphicFramePr>
        <p:xfrm>
          <a:off x="611560" y="1628800"/>
          <a:ext cx="7560841" cy="4554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4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018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442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338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в </a:t>
                      </a:r>
                      <a:r>
                        <a:rPr lang="ru-RU" sz="105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2023 </a:t>
                      </a: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году, рублей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расходов,% 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242" marR="64242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08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Общегосударственные вопросы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116 093 604,01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5,9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94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23 382 014,03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1,2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08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Национальная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экономика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150 187 251,86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7,7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04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Жилищно-коммунальное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хозяйство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417 835 259,97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21,4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6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Охрана окружающей среды</a:t>
                      </a: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800 000,00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0,0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67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Образование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1 078 883 998,04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55,2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391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Культура, кинематография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rgbClr val="000099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41 578 077,14</a:t>
                      </a:r>
                      <a:endParaRPr lang="ru-RU" sz="1200" b="0" dirty="0">
                        <a:solidFill>
                          <a:srgbClr val="000099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2,1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7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Социальная политика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66 761 848,21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3,4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408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Физическая культура и спорт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60 165 907,34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6260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Обслуживание государственного и муниципального долга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49 500,00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0,0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6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1 955 737 460,60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100,0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Функциональная структура расходов бюджета городского округа город Клинцы Брянской области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на 2023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299112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Ведомственная структура расходов бюджета 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городского округа город  Клинцы 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Брянской 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области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29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924944"/>
            <a:ext cx="8568951" cy="720080"/>
          </a:xfr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двадцатизначного, единого для всех бюджетов бюджетной системы Российской Федерации, кода классификации расходов бюджета (ведомственная структура) приведена ниже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251520" y="1628800"/>
            <a:ext cx="8640960" cy="1152128"/>
          </a:xfrm>
          <a:solidFill>
            <a:srgbClr val="66CCFF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latin typeface="Garamond" panose="02020404030301010803" pitchFamily="18" charset="0"/>
              </a:rPr>
              <a:t>Ведомственная структура расходов бюджета</a:t>
            </a:r>
            <a:r>
              <a:rPr lang="ru-RU" sz="1600" dirty="0">
                <a:latin typeface="Garamond" panose="02020404030301010803" pitchFamily="18" charset="0"/>
              </a:rPr>
              <a:t> - распределение бюджетных ассигнований, предусмотренных законом (решением) о бюджете на соответствующий финансовый год главным распорядителям бюджетных средств, по разделам, подразделам, целевым статьям и видам расходов бюджетной классификации Российской Федерации. </a:t>
            </a:r>
          </a:p>
          <a:p>
            <a:pPr marL="0" indent="0">
              <a:buNone/>
            </a:pPr>
            <a:endParaRPr lang="ru-RU" sz="1600" dirty="0">
              <a:latin typeface="Garamond" panose="02020404030301010803" pitchFamily="18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179512" y="4065493"/>
            <a:ext cx="1296144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Код главного распорядителя  бюджетных средств</a:t>
            </a: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1532620" y="4065492"/>
            <a:ext cx="894184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Код раздела</a:t>
            </a: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2529634" y="4090167"/>
            <a:ext cx="936104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Код подраздела</a:t>
            </a:r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3511604" y="4087452"/>
            <a:ext cx="2860596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Код целевой статьи</a:t>
            </a:r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6427448" y="4090167"/>
            <a:ext cx="936104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Код вида расходов</a:t>
            </a:r>
          </a:p>
        </p:txBody>
      </p:sp>
      <p:sp>
        <p:nvSpPr>
          <p:cNvPr id="24" name="Блок-схема: альтернативный процесс 23"/>
          <p:cNvSpPr/>
          <p:nvPr/>
        </p:nvSpPr>
        <p:spPr>
          <a:xfrm>
            <a:off x="7452320" y="4086490"/>
            <a:ext cx="1080120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Код КОСГУ</a:t>
            </a: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047066"/>
              </p:ext>
            </p:extLst>
          </p:nvPr>
        </p:nvGraphicFramePr>
        <p:xfrm>
          <a:off x="212052" y="4725144"/>
          <a:ext cx="8278810" cy="36004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756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58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521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194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86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2828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7982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8803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8803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28803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288032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287655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28840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292685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283379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288032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  <a:gridCol w="288032">
                  <a:extLst>
                    <a:ext uri="{9D8B030D-6E8A-4147-A177-3AD203B41FA5}">
                      <a16:colId xmlns="" xmlns:a16="http://schemas.microsoft.com/office/drawing/2014/main" val="20016"/>
                    </a:ext>
                  </a:extLst>
                </a:gridCol>
                <a:gridCol w="375381">
                  <a:extLst>
                    <a:ext uri="{9D8B030D-6E8A-4147-A177-3AD203B41FA5}">
                      <a16:colId xmlns="" xmlns:a16="http://schemas.microsoft.com/office/drawing/2014/main" val="20017"/>
                    </a:ext>
                  </a:extLst>
                </a:gridCol>
                <a:gridCol w="344699">
                  <a:extLst>
                    <a:ext uri="{9D8B030D-6E8A-4147-A177-3AD203B41FA5}">
                      <a16:colId xmlns="" xmlns:a16="http://schemas.microsoft.com/office/drawing/2014/main" val="20018"/>
                    </a:ext>
                  </a:extLst>
                </a:gridCol>
                <a:gridCol w="360040">
                  <a:extLst>
                    <a:ext uri="{9D8B030D-6E8A-4147-A177-3AD203B41FA5}">
                      <a16:colId xmlns="" xmlns:a16="http://schemas.microsoft.com/office/drawing/2014/main" val="20019"/>
                    </a:ext>
                  </a:extLst>
                </a:gridCol>
                <a:gridCol w="312175">
                  <a:extLst>
                    <a:ext uri="{9D8B030D-6E8A-4147-A177-3AD203B41FA5}">
                      <a16:colId xmlns="" xmlns:a16="http://schemas.microsoft.com/office/drawing/2014/main" val="20020"/>
                    </a:ext>
                  </a:extLst>
                </a:gridCol>
                <a:gridCol w="290547">
                  <a:extLst>
                    <a:ext uri="{9D8B030D-6E8A-4147-A177-3AD203B41FA5}">
                      <a16:colId xmlns="" xmlns:a16="http://schemas.microsoft.com/office/drawing/2014/main" val="20021"/>
                    </a:ext>
                  </a:extLst>
                </a:gridCol>
                <a:gridCol w="435820">
                  <a:extLst>
                    <a:ext uri="{9D8B030D-6E8A-4147-A177-3AD203B41FA5}">
                      <a16:colId xmlns="" xmlns:a16="http://schemas.microsoft.com/office/drawing/2014/main" val="20022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22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7" name="Прямоугольник 36"/>
          <p:cNvSpPr/>
          <p:nvPr/>
        </p:nvSpPr>
        <p:spPr>
          <a:xfrm>
            <a:off x="203684" y="5096542"/>
            <a:ext cx="1199964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Уникальный код для каждого главного распорядителя бюджетных средств 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(ГРБС-902)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403648" y="5096542"/>
            <a:ext cx="1080120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Разделы</a:t>
            </a:r>
            <a:r>
              <a:rPr lang="ru-RU" sz="1200" dirty="0">
                <a:solidFill>
                  <a:schemeClr val="tx1"/>
                </a:solidFill>
              </a:rPr>
              <a:t> определяют отраслевое направление расходов (..образование..)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483769" y="5099754"/>
            <a:ext cx="1080119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Подразделы</a:t>
            </a:r>
            <a:r>
              <a:rPr lang="ru-RU" sz="1100" dirty="0">
                <a:solidFill>
                  <a:schemeClr val="tx1"/>
                </a:solidFill>
              </a:rPr>
              <a:t> детализируют направления в разделах (..дошкольное образование.)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3511604" y="5092375"/>
            <a:ext cx="2915844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Целевые статьи 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обеспечивают привязку бюджетных ассигнований к конкретным программам ,направлениям деятельности и участникам бюджетного процесса в рамках подразделов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372200" y="5099754"/>
            <a:ext cx="1080120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1"/>
                </a:solidFill>
              </a:rPr>
              <a:t>Виды расходов </a:t>
            </a:r>
            <a:r>
              <a:rPr lang="ru-RU" sz="1000" dirty="0">
                <a:solidFill>
                  <a:schemeClr val="tx1"/>
                </a:solidFill>
              </a:rPr>
              <a:t>указывают вид бюджетных ассигнований (выплаты персоналу, закупки, инвестиции и </a:t>
            </a:r>
            <a:r>
              <a:rPr lang="ru-RU" sz="1000" dirty="0" err="1">
                <a:solidFill>
                  <a:schemeClr val="tx1"/>
                </a:solidFill>
              </a:rPr>
              <a:t>т.д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452320" y="5096542"/>
            <a:ext cx="1080120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1"/>
                </a:solidFill>
              </a:rPr>
              <a:t>КОСГУ </a:t>
            </a:r>
            <a:r>
              <a:rPr lang="ru-RU" sz="1000" dirty="0">
                <a:solidFill>
                  <a:schemeClr val="tx1"/>
                </a:solidFill>
              </a:rPr>
              <a:t>отражает экономическое содержание операции </a:t>
            </a:r>
            <a:r>
              <a:rPr lang="ru-RU" sz="1000" dirty="0" err="1">
                <a:solidFill>
                  <a:schemeClr val="tx1"/>
                </a:solidFill>
              </a:rPr>
              <a:t>гос.сектора</a:t>
            </a:r>
            <a:r>
              <a:rPr lang="ru-RU" sz="1000" dirty="0">
                <a:solidFill>
                  <a:schemeClr val="tx1"/>
                </a:solidFill>
              </a:rPr>
              <a:t> (в </a:t>
            </a:r>
            <a:r>
              <a:rPr lang="ru-RU" sz="1000" dirty="0" err="1">
                <a:solidFill>
                  <a:schemeClr val="tx1"/>
                </a:solidFill>
              </a:rPr>
              <a:t>ведомтсвенной</a:t>
            </a:r>
            <a:r>
              <a:rPr lang="ru-RU" sz="1000" dirty="0">
                <a:solidFill>
                  <a:schemeClr val="tx1"/>
                </a:solidFill>
              </a:rPr>
              <a:t> структуре расходов не применяется)</a:t>
            </a:r>
          </a:p>
        </p:txBody>
      </p:sp>
    </p:spTree>
    <p:extLst>
      <p:ext uri="{BB962C8B-B14F-4D97-AF65-F5344CB8AC3E}">
        <p14:creationId xmlns:p14="http://schemas.microsoft.com/office/powerpoint/2010/main" val="48115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196752"/>
            <a:ext cx="7772400" cy="57606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0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Уважаемые жители города Клинцы!</a:t>
            </a:r>
            <a:endParaRPr lang="ru-RU" sz="3000" b="1" i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918694" y="1772816"/>
            <a:ext cx="4968552" cy="489654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900" b="1" spc="50" dirty="0" smtClean="0">
                <a:ln w="11430">
                  <a:solidFill>
                    <a:srgbClr val="000099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Представляем вашему вниманию «Бюджет для граждан», созданный для предоставления населению нашего города абсолютно открытой информации о бюджетном процессе, реализуемом на территории города. Наверняка многие клинчане неравнодушны к вопросу о том, на какие цели расходуются средства местного бюджета. Мы предлагаем вам рассмотреть данный информационный ресурс и самостоятельно сделать выводы об эффективности использования  средств городского бюджета.</a:t>
            </a:r>
          </a:p>
          <a:p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 уважением,</a:t>
            </a:r>
          </a:p>
          <a:p>
            <a:pPr algn="just"/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Глава города                              Глава </a:t>
            </a:r>
            <a:r>
              <a:rPr lang="ru-RU" sz="1600" b="1" spc="50" dirty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Клинцовской </a:t>
            </a:r>
          </a:p>
          <a:p>
            <a:pPr algn="just"/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Клинцы                                     городской </a:t>
            </a:r>
            <a:r>
              <a:rPr lang="ru-RU" sz="1600" b="1" spc="50" dirty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администрации </a:t>
            </a:r>
            <a:endParaRPr lang="ru-RU" sz="1600" b="1" spc="50" dirty="0" smtClean="0">
              <a:ln w="11430">
                <a:solidFill>
                  <a:schemeClr val="accent3">
                    <a:lumMod val="50000"/>
                  </a:schemeClr>
                </a:solidFill>
              </a:ln>
              <a:solidFill>
                <a:srgbClr val="FF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just"/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Шкуратов О.П.                         Евтеев </a:t>
            </a:r>
            <a:r>
              <a:rPr lang="ru-RU" sz="1600" b="1" spc="50" dirty="0" err="1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С.Ю</a:t>
            </a:r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.</a:t>
            </a:r>
            <a:endParaRPr lang="ru-RU" sz="1600" b="1" spc="50" dirty="0">
              <a:ln w="11430">
                <a:solidFill>
                  <a:schemeClr val="accent3">
                    <a:lumMod val="50000"/>
                  </a:schemeClr>
                </a:solidFill>
              </a:ln>
              <a:solidFill>
                <a:srgbClr val="FF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1027" name="Picture 3" descr="C:\Users\USER\Desktop\гер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648"/>
            <a:ext cx="915541" cy="109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86" y="1844824"/>
            <a:ext cx="1531308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313" y="2060848"/>
            <a:ext cx="2023938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470" y="2113065"/>
            <a:ext cx="1896503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40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6202707"/>
              </p:ext>
            </p:extLst>
          </p:nvPr>
        </p:nvGraphicFramePr>
        <p:xfrm>
          <a:off x="755576" y="1988840"/>
          <a:ext cx="7920879" cy="41044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374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015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8191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3377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в </a:t>
                      </a: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2023 </a:t>
                      </a: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году, рублей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расходов,% 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07" marR="67407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34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Клинцовский городской Совет народных депутатов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5 488 665,75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97,8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92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Клинцовская городская администрация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492 407 638,64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96,5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8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Комитет по управлению имуществом г. Клинцы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358 293 702,87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91,2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7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Контрольно-счетная палата города Клинцы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2 276 085,83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99,8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22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Отдел образования Клинцовской городской  администрации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1 087 952 350,81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100,0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21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Финансовое управление Клинцовской городской администрации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9 319 016,70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28,3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02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 </a:t>
                      </a:r>
                      <a:r>
                        <a:rPr lang="ru-RU" sz="1200" b="1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955 737 460,60</a:t>
                      </a:r>
                      <a:endParaRPr lang="ru-RU" sz="1200" dirty="0">
                        <a:solidFill>
                          <a:srgbClr val="000099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99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96,2</a:t>
                      </a:r>
                      <a:endParaRPr lang="ru-RU" sz="1200" dirty="0">
                        <a:solidFill>
                          <a:srgbClr val="000099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14384"/>
          </a:xfrm>
        </p:spPr>
        <p:txBody>
          <a:bodyPr>
            <a:noAutofit/>
          </a:bodyPr>
          <a:lstStyle/>
          <a:p>
            <a:r>
              <a:rPr lang="ru-RU" sz="2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Ведомственная структура расходов бюджета городского округа город Клинцы Брянской области на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2023 </a:t>
            </a:r>
            <a:r>
              <a:rPr lang="ru-RU" sz="2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141342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3278907"/>
            <a:ext cx="8568952" cy="3174430"/>
          </a:xfr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Основной составляющей бюджета городского округа  являются муниципальные программы .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— утверждённый постановлением Клинцовской городской администрации документ, определяющий цели и задачи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деятельности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органов местного самоуправления, систему мероприятий (действий),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направленных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достижение целей и решение задач, систему индикаторов (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показателей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эффективности деятельности органов местного самоуправления и их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целевые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значения, а также взаимоувязку целей, задач, мероприятий, индикаторов (показателей) и выделяемых на муниципальную программу средств.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2022году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городском округе осуществлялась  реализация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муниципальных программ. </a:t>
            </a:r>
          </a:p>
          <a:p>
            <a:endParaRPr lang="ru-RU" sz="1600" dirty="0"/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5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Программная структура расходов бюджета </a:t>
            </a:r>
            <a:r>
              <a:rPr lang="ru-RU" sz="2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городского округа город Клинцы Брянской области</a:t>
            </a:r>
            <a:endParaRPr lang="ru-RU" sz="2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&amp;Dcy;&amp;iecy;&amp;pcy;&amp;acy;&amp;rcy;&amp;tcy;&amp;acy;&amp;mcy;&amp;iecy;&amp;ncy;&amp;tcy; &amp;icy;&amp;mcy;&amp;ucy;&amp;shchcy;&amp;iecy;&amp;scy;&amp;tcy;&amp;vcy;&amp;iecy;&amp;ncy;&amp;ncy;&amp;ycy;&amp;khcy; &amp;icy; &amp;zcy;&amp;iecy;&amp;mcy;&amp;iecy;&amp;lcy;&amp;softcy;&amp;ncy;&amp;ycy;&amp;khcy; &amp;ocy;&amp;tcy;&amp;ncy;&amp;ocy;&amp;shcy;&amp;iecy;&amp;ncy;&amp;icy;&amp;jcy; &amp;Kcy;&amp;ucy;&amp;rcy;&amp;gcy;&amp;acy;&amp;ncy;&amp;scy;&amp;kcy;&amp;ocy;&amp;jcy; &amp;ocy;…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471" y="1628800"/>
            <a:ext cx="2539919" cy="155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14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19256" cy="936104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целевых статей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расходов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городского округа город  Клинцы 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Брянской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области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выглядит следующим образом:</a:t>
            </a: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graphicFrame>
        <p:nvGraphicFramePr>
          <p:cNvPr id="23" name="Объект 2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95654444"/>
              </p:ext>
            </p:extLst>
          </p:nvPr>
        </p:nvGraphicFramePr>
        <p:xfrm>
          <a:off x="251520" y="1844824"/>
          <a:ext cx="8640962" cy="14202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6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14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660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330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330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657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4807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648074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393909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Целевая статья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3068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Муниципальная программа</a:t>
                      </a:r>
                      <a:endParaRPr lang="ru-RU" sz="1200" b="1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Подпрограмма муниципальной программы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Основные мероприятия муниципальной программы</a:t>
                      </a: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Направление расходов (основное мероприятие муниципальной программы)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13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" name="Объект 20"/>
          <p:cNvSpPr>
            <a:spLocks noGrp="1"/>
          </p:cNvSpPr>
          <p:nvPr>
            <p:ph sz="quarter" idx="14"/>
          </p:nvPr>
        </p:nvSpPr>
        <p:spPr>
          <a:xfrm>
            <a:off x="251520" y="3429000"/>
            <a:ext cx="8712968" cy="2664296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Структура кода целевой статьи расходов бюджета представлена в виде трёх составных частей:</a:t>
            </a: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 муниципальной программы (8-9 разряды кода классификации расходов бюджетов);</a:t>
            </a: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 подпрограммы муниципальной программы (10 разряд кода классификации расходов бюджетов);</a:t>
            </a: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 основного мероприятия (11-12  разряды кода классификации расходов бюджетов);</a:t>
            </a: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 направления расходов (13 - 17 разряды кода классификации расходов бюджетов): основные мероприятия муниципальных  программ городского округа</a:t>
            </a:r>
            <a:r>
              <a:rPr lang="ru-RU" sz="1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1406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2311819"/>
              </p:ext>
            </p:extLst>
          </p:nvPr>
        </p:nvGraphicFramePr>
        <p:xfrm>
          <a:off x="251521" y="1268759"/>
          <a:ext cx="8640959" cy="50405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55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854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961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муниципальной программы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в 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году</a:t>
                      </a: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72" marR="39972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6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«Реализация полномочий исполнительного органа местного самоуправления городского округа "город Клинцы Брянской 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области»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277 660 574,10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31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«Управление муниципальной собственностью городского округа «город Клинцы Брянской области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59 352 057,88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61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«Совершенствование системы образования г. </a:t>
                      </a:r>
                      <a:r>
                        <a:rPr lang="ru-RU" sz="1200" b="1" dirty="0" err="1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Клинцы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1 044 558 262,26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206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«Управление муниципальными финансами городского округа «город Клинцы Брянской области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10 517 020,54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7054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Муниципальная программа «Развитие топливно-энергетического комплекса жилищно-коммунального и дорожного хозяйства городского округа «город Клинцы Брянской </a:t>
                      </a:r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области»</a:t>
                      </a:r>
                      <a:endParaRPr lang="ru-RU" sz="12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278 045 049,63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86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«Реализация полномочий в сфере жилищной политики городского округа «город Клинцы Брянской области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72" marR="39972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868 054,22</a:t>
                      </a: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61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Формирование</a:t>
                      </a:r>
                      <a:r>
                        <a:rPr lang="ru-RU" sz="1200" b="1" baseline="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современной городской среды городского округа «город Клинцы Брянской области»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72" marR="39972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18 164 447,86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78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адресная программа «Переселение граждан из аварийного жилищного фонда на территории городского округа «город Клинцы Брянской области»</a:t>
                      </a:r>
                      <a:endParaRPr lang="ru-RU" sz="12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72" marR="39972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39 272 862,00</a:t>
                      </a:r>
                    </a:p>
                  </a:txBody>
                  <a:tcPr marL="68580" marR="68580" marT="0" marB="0"/>
                </a:tc>
              </a:tr>
              <a:tr h="4198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Непрограммная деятельность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72" marR="39972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27 960 603,61</a:t>
                      </a:r>
                      <a:endParaRPr lang="ru-RU" sz="12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1464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РАСХОДОВ: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1 756 398 932,10</a:t>
                      </a:r>
                      <a:endParaRPr lang="ru-RU" sz="12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Перечень муниципальных программ, которые были реализованы в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346628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«РЕАЛИЗАЦИЯ ПОЛНОМОЧИЙ ИСПОЛНИТЕЛЬНОГО ОРГАНА МЕСТНОГО САМОУПРАВЛЕНИЯ ГОРОДСКОГО ОКРУГА «ГОРОД КЛИНЦЫ БРЯНСКОЙ ОБЛАСТИ» </a:t>
            </a:r>
            <a:b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916832"/>
            <a:ext cx="8640960" cy="432048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800" b="1" dirty="0">
                <a:solidFill>
                  <a:srgbClr val="FF0000"/>
                </a:solidFill>
              </a:rPr>
              <a:t>           </a:t>
            </a:r>
          </a:p>
          <a:p>
            <a:pPr marL="0" indent="0">
              <a:spcBef>
                <a:spcPts val="0"/>
              </a:spcBef>
              <a:buNone/>
            </a:pPr>
            <a:endParaRPr lang="ru-RU" sz="4800" b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4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56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5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Основной целью </a:t>
            </a:r>
            <a:r>
              <a:rPr lang="ru-RU" sz="56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муниципальной программы </a:t>
            </a:r>
            <a:r>
              <a:rPr lang="ru-RU" sz="5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sz="5600" i="1" dirty="0" smtClean="0">
                <a:latin typeface="Times New Roman" pitchFamily="18" charset="0"/>
                <a:cs typeface="Times New Roman" pitchFamily="18" charset="0"/>
              </a:rPr>
              <a:t>создание условий для эффективного исполнения полномочий исполнительного органа местного самоуправления городского округа «город </a:t>
            </a:r>
            <a:r>
              <a:rPr lang="ru-RU" sz="5600" i="1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5600" i="1" dirty="0" smtClean="0">
                <a:latin typeface="Times New Roman" pitchFamily="18" charset="0"/>
                <a:cs typeface="Times New Roman" pitchFamily="18" charset="0"/>
              </a:rPr>
              <a:t> Брянской области».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5600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5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Для реализации </a:t>
            </a:r>
            <a:r>
              <a:rPr lang="ru-RU" sz="5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указанной цели </a:t>
            </a:r>
            <a:r>
              <a:rPr lang="ru-RU" sz="5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необходимо решение целого комплекса задач, таких как: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i="1" dirty="0" smtClean="0">
                <a:latin typeface="Times New Roman" pitchFamily="18" charset="0"/>
                <a:cs typeface="Times New Roman" pitchFamily="18" charset="0"/>
              </a:rPr>
              <a:t>совершенствование руководства и управления в сфере установленных функций органов местного самоуправления;</a:t>
            </a:r>
            <a:endParaRPr lang="ru-RU" sz="5600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i="1" dirty="0" smtClean="0">
                <a:latin typeface="Times New Roman" pitchFamily="18" charset="0"/>
                <a:cs typeface="Times New Roman" pitchFamily="18" charset="0"/>
              </a:rPr>
              <a:t>повышение качества и доступности предоставления государственных и муниципальных услуг;</a:t>
            </a:r>
            <a:endParaRPr lang="ru-RU" sz="5600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i="1" dirty="0" smtClean="0">
                <a:latin typeface="Times New Roman" pitchFamily="18" charset="0"/>
                <a:cs typeface="Times New Roman" pitchFamily="18" charset="0"/>
              </a:rPr>
              <a:t>организация и осуществление мероприятий по  защите населения и территории муниципального образования от чрезвычайных ситуаций природного и техногенного характера, гражданской обороны;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i="1" dirty="0" smtClean="0">
                <a:latin typeface="Times New Roman" pitchFamily="18" charset="0"/>
                <a:cs typeface="Times New Roman" pitchFamily="18" charset="0"/>
              </a:rPr>
              <a:t> повышение эффективности профилактики преступлений и правонарушений  среди населения, в том числе среди несовершеннолетних.</a:t>
            </a:r>
            <a:endParaRPr lang="ru-RU" sz="56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56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56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54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74961"/>
              </p:ext>
            </p:extLst>
          </p:nvPr>
        </p:nvGraphicFramePr>
        <p:xfrm>
          <a:off x="1475656" y="2132856"/>
          <a:ext cx="6480721" cy="40814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83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168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5557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198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Ответственный исполнитель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в </a:t>
                      </a:r>
                      <a:r>
                        <a:rPr lang="ru-RU" sz="1200" b="1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г., </a:t>
                      </a:r>
                      <a:r>
                        <a:rPr lang="ru-RU" sz="1200" b="1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823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Выполнение функций Клинцовской городской администрации 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Клинцовская</a:t>
                      </a: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городская администрация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232 896 113,01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деятельности  многофункционального центра предоставления государственных и муниципальных услуг</a:t>
                      </a:r>
                      <a:endParaRPr lang="ru-RU" sz="1200" b="1" kern="1200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Клинцовская</a:t>
                      </a: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городская администрация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11 129 214,29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9794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Содействие реализации полномочий в сфере защиты населения и территории город</a:t>
                      </a:r>
                      <a:r>
                        <a:rPr lang="ru-RU" sz="1200" b="1" kern="1200" baseline="0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ского округа  от чрезвычайных ситуаций </a:t>
                      </a:r>
                      <a:endParaRPr lang="ru-RU" sz="1200" b="1" kern="1200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Клинцовская</a:t>
                      </a: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городская администрация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19 585 578,52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9794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Совершенствование системы профилактики правонарушений и усиление борьбы с преступностью в городском округе «город </a:t>
                      </a:r>
                      <a:r>
                        <a:rPr lang="ru-RU" sz="1200" b="1" kern="1200" dirty="0" err="1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Клинцы</a:t>
                      </a:r>
                      <a:r>
                        <a:rPr lang="ru-RU" sz="1200" b="1" kern="120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Брянской области </a:t>
                      </a:r>
                      <a:endParaRPr lang="ru-RU" sz="1200" b="1" kern="1200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Клинцовская</a:t>
                      </a: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городская администрация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14 049 668,28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987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277 660 574,10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Структура расходов на финансовое обеспечение реализации муниципальной  программы «Реализация полномочий  исполнительного органа местного самоуправления городского округа «город Клинцы Брянской </a:t>
            </a:r>
            <a:r>
              <a:rPr lang="ru-RU" sz="2000" b="1" dirty="0" smtClean="0"/>
              <a:t>области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91680" y="3225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78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16832"/>
            <a:ext cx="8712967" cy="46085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endParaRPr lang="ru-RU" dirty="0"/>
          </a:p>
          <a:p>
            <a:pPr marL="0" indent="0" algn="just">
              <a:buNone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Целью муниципальной программы является обеспечение эффективного управления, распоряжения, а также рационального использования муниципального  имущества.</a:t>
            </a:r>
          </a:p>
          <a:p>
            <a:pPr marL="0" indent="0" algn="just">
              <a:buNone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dirty="0"/>
              <a:t>            Для решения поставленной цели в рамках реализации муниципальной программы решаются следующие основные задачи: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обеспечение функционирования системы учета муниципального имущества и контроля за его использованием;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осуществление приватизации муниципального имущества и обеспечение системного и планового подхода к приватизационному процессу;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организация и координация работ по управлению и распоряжению земельными участками, находящимися в собственности городского округа «город Клинцы Брянской области»;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распоряжение земельными участками, государственная собственность на которые не разграничена, находящимися на территории городского округа «город Клинцы Брянской области».</a:t>
            </a:r>
          </a:p>
          <a:p>
            <a:pPr algn="just">
              <a:buNone/>
            </a:pPr>
            <a:r>
              <a:rPr lang="ru-RU" dirty="0" smtClean="0"/>
              <a:t>		</a:t>
            </a:r>
          </a:p>
          <a:p>
            <a:pPr algn="just">
              <a:buNone/>
            </a:pPr>
            <a:r>
              <a:rPr lang="ru-RU" dirty="0" smtClean="0"/>
              <a:t>	Ответственным </a:t>
            </a:r>
            <a:r>
              <a:rPr lang="ru-RU" dirty="0"/>
              <a:t>исполнителем является Комитет по управлению имуществом города Клинцы.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Также в рамках данной муниципальной программы осуществляется оценка имущества, признание прав и урегулирование отношений по муниципальной собственности.</a:t>
            </a:r>
          </a:p>
          <a:p>
            <a:pPr marL="0" indent="0" algn="just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>
                <a:solidFill>
                  <a:srgbClr val="002060"/>
                </a:solidFill>
              </a:rPr>
              <a:t>МУНИЦИПАЛЬНАЯ ПРОГРАММА «УПРАВЛЕНИЕ МУНИЦИПАЛЬНОЙ СОБСТВЕННОСТЬЮ ГОРОДСКОГО ОКРУГА «ГОРОД КЛИНЦЫ БРЯНСКОЙ ОБЛАСТИ» </a:t>
            </a:r>
            <a:r>
              <a:rPr lang="ru-RU" sz="1800" dirty="0">
                <a:solidFill>
                  <a:srgbClr val="002060"/>
                </a:solidFill>
              </a:rPr>
              <a:t/>
            </a:r>
            <a:br>
              <a:rPr lang="ru-RU" sz="1800" dirty="0">
                <a:solidFill>
                  <a:srgbClr val="002060"/>
                </a:solidFill>
              </a:rPr>
            </a:br>
            <a:endParaRPr lang="ru-RU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51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8768750"/>
              </p:ext>
            </p:extLst>
          </p:nvPr>
        </p:nvGraphicFramePr>
        <p:xfrm>
          <a:off x="2267744" y="2564904"/>
          <a:ext cx="4392489" cy="22897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83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841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Ответственный исполнитель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Расходы в 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2022 </a:t>
                      </a: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г., 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рублей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976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Комитет по управлению имуществом города Клинцы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660066"/>
                          </a:solidFill>
                          <a:latin typeface="Arial Cyr"/>
                        </a:rPr>
                        <a:t>59 352 057,88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1800" b="1" dirty="0"/>
              <a:t>Структура расходов на финансовое обеспечение реализации муниципальной  программы «Управление муниципальной собственностью городского округа «город Клинцы Брянской области» </a:t>
            </a:r>
            <a:br>
              <a:rPr lang="ru-RU" sz="1800" b="1" dirty="0"/>
            </a:br>
            <a:endParaRPr lang="ru-RU" b="1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8263" y="3225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90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2813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lvl="0"/>
            <a:r>
              <a:rPr lang="ru-RU" sz="3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Основными целями   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программы </a:t>
            </a: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являются: </a:t>
            </a: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беспечение условий для совершенствования    системы  образования городского округа «город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Брянской области, повышение качества и доступности образования, удовлетворение потребностей населения в получении  доступного  и качественного дошкольного, начального, основного и среднего общего, дополнительного  образования  детей, обеспечение управления в системе образования в соответствии с полномочиями органа местного самоуправления.</a:t>
            </a:r>
          </a:p>
          <a:p>
            <a:pPr marL="0" indent="0" algn="just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достижения  </a:t>
            </a:r>
            <a:r>
              <a:rPr lang="ru-RU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целей </a:t>
            </a:r>
            <a:r>
              <a:rPr lang="ru-RU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необходимо  решить следующие </a:t>
            </a:r>
            <a:r>
              <a:rPr lang="ru-RU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задачи:</a:t>
            </a:r>
          </a:p>
          <a:p>
            <a:pPr lvl="0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обеспечение доступности качественного общего образования;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введение ФГОС (нового поколения);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объединение обучения и воспитания в целостный образовательный процесс на основе духовно-нравственных и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социокультурных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ценностей;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создания благоприятных условий развития детей в соответствии с их возрастными и индивидуальными особенностями и склонностями развития способностей и творческого потенциала;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осуществление контроля за деятельностью учреждений (организаций) в соответствии с полномочиями отдела образования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Клинцовской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городской администрации;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формирование системы  взаимодействующих органов исполнительной власти и органов местного самоуправления, осуществлявших управление  в сфере образования;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участие гражданских институтов и родительской общественности в формировании, экспертизе и контроле принимаемых решений в сфере образования.</a:t>
            </a: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571480"/>
            <a:ext cx="8229600" cy="1042376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«СОВЕРШЕНСТВОВАНИЕ СИСТЕМЫ ОБРАЗОВАНИЯ Г. КЛИНЦЫ» </a:t>
            </a:r>
            <a:b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174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9194588"/>
              </p:ext>
            </p:extLst>
          </p:nvPr>
        </p:nvGraphicFramePr>
        <p:xfrm>
          <a:off x="827584" y="1916832"/>
          <a:ext cx="7632849" cy="42527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658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029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640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65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Подпрограмма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Ответственный исполнитель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в 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2022 </a:t>
                      </a: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г., 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рублей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376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Реализация образовательных программ 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Отдел образования Клинцовской городской администрации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Arial Cyr"/>
                        </a:rPr>
                        <a:t>849 708 199,10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3332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Управление в сфере образования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Отдел образования Клинцовской городской администрации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Arial Cyr"/>
                        </a:rPr>
                        <a:t>71 825 221,40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3332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Обеспечение</a:t>
                      </a:r>
                      <a:r>
                        <a:rPr lang="ru-RU" sz="1200" b="1" baseline="0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функционирования </a:t>
                      </a: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системы образования города </a:t>
                      </a:r>
                      <a:r>
                        <a:rPr lang="ru-RU" sz="1200" b="1" dirty="0" err="1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Клинцы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Отдел образования </a:t>
                      </a:r>
                      <a:r>
                        <a:rPr lang="ru-RU" sz="1200" b="1" dirty="0" err="1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Клинцовской</a:t>
                      </a:r>
                      <a:r>
                        <a:rPr lang="ru-RU" sz="1200" b="1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городской администрации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Arial Cyr"/>
                        </a:rPr>
                        <a:t>123 024 841,76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0196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200" b="1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 b="1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Arial Cyr"/>
                        </a:rPr>
                        <a:t>1 044 558 262,26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39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>
            <a:normAutofit/>
          </a:bodyPr>
          <a:lstStyle/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на финансовое обеспечение реализации муниципальной  программы «Совершенствование системы образования г.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Клинцы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208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259632" y="980728"/>
            <a:ext cx="6552728" cy="5616624"/>
          </a:xfrm>
          <a:solidFill>
            <a:schemeClr val="accent5">
              <a:lumMod val="20000"/>
              <a:lumOff val="80000"/>
            </a:schemeClr>
          </a:solidFill>
          <a:ln>
            <a:solidFill>
              <a:srgbClr val="FF6600"/>
            </a:solidFill>
          </a:ln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«Бюджет для граждан» </a:t>
            </a:r>
            <a:r>
              <a:rPr lang="ru-RU" sz="2400" b="1" dirty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- аналитический документ, содержащий основные положения отчета об исполнении бюджета </a:t>
            </a:r>
            <a:r>
              <a:rPr lang="ru-RU" sz="2400" b="1" dirty="0" smtClean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городского округа в </a:t>
            </a:r>
            <a:r>
              <a:rPr lang="ru-RU" sz="2400" b="1" dirty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доступной для широкого круга заинтересованных пользователей форме, разрабатываемый в целях ознакомления населения с основными целями, задачами бюджетной политики и достигнутыми результатами.</a:t>
            </a:r>
          </a:p>
          <a:p>
            <a:pPr algn="just"/>
            <a:r>
              <a:rPr lang="ru-RU" sz="2400" b="1" dirty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Отчет об исполнении </a:t>
            </a:r>
            <a:r>
              <a:rPr lang="ru-RU" sz="2400" b="1" dirty="0" smtClean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бюджета городского округа город Клинцы</a:t>
            </a:r>
            <a:r>
              <a:rPr lang="ru-RU" sz="2400" b="1" dirty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2400" b="1" dirty="0" smtClean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Брянской области за 2023 </a:t>
            </a:r>
            <a:r>
              <a:rPr lang="ru-RU" sz="2400" b="1" dirty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год для граждан подготовлен на основе проекта Решения </a:t>
            </a:r>
            <a:r>
              <a:rPr lang="ru-RU" sz="2400" b="1" dirty="0" err="1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Клинцовского</a:t>
            </a:r>
            <a:r>
              <a:rPr lang="ru-RU" sz="2400" b="1" dirty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городского Совета народных депутатов «Об исполнении бюджета </a:t>
            </a:r>
            <a:r>
              <a:rPr lang="ru-RU" sz="2400" b="1" dirty="0" smtClean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городского </a:t>
            </a:r>
            <a:r>
              <a:rPr lang="ru-RU" sz="2400" b="1" dirty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округа </a:t>
            </a:r>
            <a:r>
              <a:rPr lang="ru-RU" sz="2400" b="1" dirty="0" smtClean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город </a:t>
            </a:r>
            <a:r>
              <a:rPr lang="ru-RU" sz="2400" b="1" dirty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Клинцы Брянской области за </a:t>
            </a:r>
            <a:r>
              <a:rPr lang="ru-RU" sz="2400" b="1" dirty="0" smtClean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2023 год</a:t>
            </a:r>
            <a:r>
              <a:rPr lang="ru-RU" sz="2400" b="1" dirty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».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332656"/>
            <a:ext cx="7474024" cy="576064"/>
          </a:xfrm>
        </p:spPr>
        <p:txBody>
          <a:bodyPr/>
          <a:lstStyle/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mbria" pitchFamily="18" charset="0"/>
              </a:rPr>
              <a:t>Что такое «Бюджет для граждан»?</a:t>
            </a:r>
          </a:p>
        </p:txBody>
      </p:sp>
    </p:spTree>
    <p:extLst>
      <p:ext uri="{BB962C8B-B14F-4D97-AF65-F5344CB8AC3E}">
        <p14:creationId xmlns:p14="http://schemas.microsoft.com/office/powerpoint/2010/main" val="378170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2813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          Цель Программы -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обеспечение долгосрочной сбалансированности и устойчивости бюджетной системы городского округа «город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Брянской области», повышение качества управления финансами.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 algn="just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Для достижения указанной цели в рамках реализации Программы предусматривается решение следующих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приоритетных задач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1. Осуществление бюджетной политики городского округа «город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Брянской области».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2. Повышение эффективности управления бюджетным процессом городского округа «город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Брянской области».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3. Эффективное управление муниципальным долгом городского округа «город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Брянской области».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24136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«УПРАВЛЕНИЕ МУНИЦИПАЛЬНЫМИ ФИНАНСАМИ ГОРОДСКОГО ОКРУГА «ГОРОД КЛИНЦЫ БРЯНСКОЙ ОБЛАСТИ» </a:t>
            </a:r>
            <a:b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427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6814123"/>
              </p:ext>
            </p:extLst>
          </p:nvPr>
        </p:nvGraphicFramePr>
        <p:xfrm>
          <a:off x="1907704" y="2786057"/>
          <a:ext cx="5256584" cy="2515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35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530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644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Ответственный исполнитель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в </a:t>
                      </a:r>
                      <a:r>
                        <a:rPr lang="ru-RU" sz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г., </a:t>
                      </a:r>
                      <a:r>
                        <a:rPr lang="ru-RU" sz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5069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Финансовое управление Клинцовской городской администрации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10 517 020,54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24136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на финансовое обеспечение реализации муниципальной  программы «Управление муниципальными финансами городского округа «город Клинцы Брянской области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32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916832"/>
            <a:ext cx="8568951" cy="43204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Основными  целями муниципальной программы являются </a:t>
            </a:r>
            <a:r>
              <a:rPr lang="ru-RU" dirty="0"/>
              <a:t>:</a:t>
            </a:r>
          </a:p>
          <a:p>
            <a:pPr marL="0" indent="0" algn="just">
              <a:buNone/>
            </a:pPr>
            <a:r>
              <a:rPr lang="ru-RU" dirty="0"/>
              <a:t>1. </a:t>
            </a:r>
            <a:r>
              <a:rPr lang="ru-RU" dirty="0" smtClean="0"/>
              <a:t>Обеспечение населения городского округа питьевой водой, соответствующей требованиям безопасности и безвредности, установленными санитарно-эпидемиологическими правилами;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2. </a:t>
            </a:r>
            <a:r>
              <a:rPr lang="ru-RU" dirty="0" smtClean="0"/>
              <a:t>Повышение энергетической эффективности при производстве, передаче и потреблении энергетических ресурсов и воды, создание условий для перевода бюджетной сферы и жилищного фонда городского округа на энергосберегающий путь развития;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3. </a:t>
            </a:r>
            <a:r>
              <a:rPr lang="ru-RU" dirty="0" smtClean="0"/>
              <a:t>Улучшение условий движения транспортных средств и пешеходов;</a:t>
            </a:r>
          </a:p>
          <a:p>
            <a:pPr marL="0" indent="0" algn="just">
              <a:buNone/>
            </a:pPr>
            <a:r>
              <a:rPr lang="ru-RU" dirty="0" smtClean="0"/>
              <a:t>4. Улучшение экологической ситуации городского округа «город </a:t>
            </a:r>
            <a:r>
              <a:rPr lang="ru-RU" dirty="0" err="1" smtClean="0"/>
              <a:t>Клинцы</a:t>
            </a:r>
            <a:r>
              <a:rPr lang="ru-RU" dirty="0" smtClean="0"/>
              <a:t> Брянской области».</a:t>
            </a:r>
            <a:endParaRPr lang="ru-RU" dirty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Задачи муниципальной программы:</a:t>
            </a:r>
          </a:p>
          <a:p>
            <a:pPr marL="0" indent="0" algn="just">
              <a:buNone/>
            </a:pPr>
            <a:r>
              <a:rPr lang="ru-RU" dirty="0"/>
              <a:t>1. </a:t>
            </a:r>
            <a:r>
              <a:rPr lang="ru-RU" dirty="0" smtClean="0"/>
              <a:t>Развитие систем водоснабжения и водоотведения городского округа;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2. </a:t>
            </a:r>
            <a:r>
              <a:rPr lang="ru-RU" dirty="0" smtClean="0"/>
              <a:t>Расширение практики применения энергосберегающих технологий при модернизации, реконструкции и капитальном ремонте основных фондов объектов коммунального комплекса; 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3. </a:t>
            </a:r>
            <a:r>
              <a:rPr lang="ru-RU" dirty="0" smtClean="0"/>
              <a:t>Снижение влияния дорожных условий на возникновение дорожно-транспортных происшествий;</a:t>
            </a:r>
          </a:p>
          <a:p>
            <a:pPr marL="0" indent="0" algn="just">
              <a:buNone/>
            </a:pPr>
            <a:r>
              <a:rPr lang="ru-RU" dirty="0" smtClean="0"/>
              <a:t>4. Ремонт главного городского самотечного канализационного коллектора.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96144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«РАЗВИТИЕ ТОПЛИВНО-ЭНЕРГЕТИЧЕСКОГО КОМПЛЕКСА , ЖИЛИЩНО-КОММУНАЛЬНОГО И ДОРОЖНОГО ХОЗЯЙСТВА ГОРОДСКОГО ОКРУГА «ГОРОД КЛИНЦЫ БРЯНСКОЙ ОБЛАСТИ» </a:t>
            </a:r>
            <a:b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427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4853167"/>
              </p:ext>
            </p:extLst>
          </p:nvPr>
        </p:nvGraphicFramePr>
        <p:xfrm>
          <a:off x="1857356" y="1500174"/>
          <a:ext cx="5802708" cy="46562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86682"/>
                <a:gridCol w="2186682"/>
                <a:gridCol w="1429344"/>
              </a:tblGrid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600" marR="57600" marT="8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Ответственный исполнитель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600" marR="57600" marT="8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в </a:t>
                      </a:r>
                      <a:r>
                        <a:rPr lang="ru-RU" sz="1200" b="1" kern="1200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</a:t>
                      </a:r>
                      <a:r>
                        <a:rPr lang="ru-RU" sz="1200" b="1" kern="1200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., </a:t>
                      </a:r>
                      <a:r>
                        <a:rPr lang="ru-RU" sz="1200" b="1" kern="1200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600" marR="57600" marT="8000" marB="0" anchor="ctr"/>
                </a:tc>
              </a:tr>
              <a:tr h="8532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Обеспечение проведения мероприятий в сфере жилищно-коммунального хозяйства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600" marR="57600" marT="800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перспективного развития и благоустройства </a:t>
                      </a:r>
                      <a:r>
                        <a:rPr lang="ru-RU" sz="1200" b="1" kern="1200" dirty="0" err="1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Клинцовской</a:t>
                      </a:r>
                      <a:r>
                        <a:rPr lang="ru-RU" sz="1200" b="1" kern="1200" dirty="0" smtClean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городской администрации</a:t>
                      </a:r>
                      <a:endParaRPr lang="ru-RU" sz="1200" b="1" dirty="0" smtClean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600" marR="57600" marT="800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72 357 797,47</a:t>
                      </a:r>
                    </a:p>
                  </a:txBody>
                  <a:tcPr marL="9525" marR="9525" marT="9525" marB="0" anchor="ctr"/>
                </a:tc>
              </a:tr>
              <a:tr h="7858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Чистая вода на территории городского округа «город </a:t>
                      </a:r>
                      <a:r>
                        <a:rPr lang="ru-RU" sz="1200" b="1" kern="1200" dirty="0" err="1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Клинцы</a:t>
                      </a:r>
                      <a:r>
                        <a:rPr lang="ru-RU" sz="1200" b="1" kern="120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Брянской области»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600" marR="57600" marT="800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600" marR="57600" marT="800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</a:tr>
              <a:tr h="1240633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Энергосбережение и повышение энергетической эффективности на территории городского округа «город </a:t>
                      </a:r>
                      <a:r>
                        <a:rPr lang="ru-RU" sz="1200" b="1" kern="1200" dirty="0" err="1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Клинцы</a:t>
                      </a:r>
                      <a:r>
                        <a:rPr lang="ru-RU" sz="1200" b="1" kern="120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Брянской области»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600" marR="57600" marT="8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600" marR="57600" marT="800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1" i="0" u="none" strike="noStrike" dirty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7132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Повышение безопасности дорожного движения в городском округе «город </a:t>
                      </a:r>
                      <a:r>
                        <a:rPr lang="ru-RU" sz="1200" b="1" kern="1200" dirty="0" err="1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Клинцы</a:t>
                      </a:r>
                      <a:r>
                        <a:rPr lang="ru-RU" sz="1200" b="1" kern="120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Брянской области»</a:t>
                      </a:r>
                      <a:endParaRPr lang="ru-RU" sz="1200" b="1" dirty="0" smtClean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600" marR="57600" marT="8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600" marR="57600" marT="800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205 687 252,16</a:t>
                      </a:r>
                    </a:p>
                  </a:txBody>
                  <a:tcPr marL="9525" marR="9525" marT="9525" marB="0" anchor="ctr"/>
                </a:tc>
              </a:tr>
              <a:tr h="364937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600" marR="57600" marT="8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600" marR="57600" marT="800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278 045 049,63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на финансовое обеспечение реализации муниципальной  программы «Развитие топливно-энергетического комплекса, жилищно-коммунального и дорожного хозяйства городского округа «город Клинцы Брянской области»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785918" y="321468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29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48245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Основной целью программы является:</a:t>
            </a:r>
          </a:p>
          <a:p>
            <a:pPr marL="457200" indent="-457200">
              <a:buNone/>
            </a:pPr>
            <a:r>
              <a:rPr lang="ru-RU" sz="1700" dirty="0" smtClean="0"/>
              <a:t>	Предоставление муниципальной поддержки в решении жилищной проблемы семьям, признанным в установленном порядке, нуждающимися в улучшении жилищных условий.</a:t>
            </a:r>
            <a:endParaRPr lang="ru-RU" sz="17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AutoNum type="arabicPeriod"/>
            </a:pPr>
            <a:endParaRPr lang="ru-RU" sz="17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достижения поставленной  цели решаются следующие </a:t>
            </a:r>
            <a:r>
              <a:rPr lang="ru-RU" sz="17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1700" dirty="0" smtClean="0"/>
              <a:t>	Предоставление молодым семьям-участникам программы социальных выплат  на приобретение жилья или строительство индивидуального жилого дома с привлечением собственных средств молодых семей, а также дополнительных финансовых средств кредитных и других организаций, предоставляющих жилищные кредиты и займы, в том числе ипотечные, для приобретения жилья.</a:t>
            </a:r>
            <a:endParaRPr lang="ru-RU" sz="1700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«РЕАЛИЗАЦИЯ ПОЛНОМОЧИЙ В СФЕРЕ ЖИЛИЩНОЙ ПОЛИТИКИ ГОРОДСКОГО ОКРУГА </a:t>
            </a:r>
            <a:b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«ГОРОД КЛИНЦЫ БРЯНСКОЙ ОБЛАСТИ»</a:t>
            </a:r>
            <a:endParaRPr lang="ru-RU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083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3809778"/>
              </p:ext>
            </p:extLst>
          </p:nvPr>
        </p:nvGraphicFramePr>
        <p:xfrm>
          <a:off x="1261269" y="3018473"/>
          <a:ext cx="6629400" cy="27641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4600"/>
                <a:gridCol w="2514600"/>
                <a:gridCol w="1600200"/>
              </a:tblGrid>
              <a:tr h="10083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Подпрограмма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Ответственный исполнитель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в </a:t>
                      </a:r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2022 </a:t>
                      </a:r>
                      <a:r>
                        <a:rPr lang="ru-RU" sz="1200" b="1" kern="1200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г., </a:t>
                      </a:r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рублей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</a:tr>
              <a:tr h="1174115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Обеспечение жильем молодых семей 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Комитет по управлению имуществом города Клинцы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Arial Cyr"/>
                        </a:rPr>
                        <a:t>868 054,22</a:t>
                      </a:r>
                    </a:p>
                  </a:txBody>
                  <a:tcPr marL="9525" marR="9525" marT="9525" marB="0" anchor="ctr"/>
                </a:tc>
              </a:tr>
              <a:tr h="581660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200" b="1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Arial Cyr"/>
                        </a:rPr>
                        <a:t>868 054,22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98360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на финансовое обеспечение реализации муниципальной  программы «Реализация полномочий в сфере жилищной политики городского округа «город Клинцы Брянской области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24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48245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Основной целью 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программы 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является:</a:t>
            </a:r>
          </a:p>
          <a:p>
            <a:r>
              <a:rPr lang="ru-RU" sz="1600" dirty="0" smtClean="0"/>
              <a:t>повышение качества, комфорта, функциональности и эстетики городской среды на территории  городского округа «город </a:t>
            </a:r>
            <a:r>
              <a:rPr lang="ru-RU" sz="1600" dirty="0" err="1" smtClean="0"/>
              <a:t>Клинцы</a:t>
            </a:r>
            <a:r>
              <a:rPr lang="ru-RU" sz="1600" dirty="0" smtClean="0"/>
              <a:t> Брянской области».</a:t>
            </a:r>
          </a:p>
          <a:p>
            <a:pPr marL="0" indent="0" algn="just">
              <a:buNone/>
            </a:pPr>
            <a:endParaRPr lang="ru-RU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достижения поставленной  цели решаются следующие задачи:</a:t>
            </a:r>
          </a:p>
          <a:p>
            <a:pPr fontAlgn="base"/>
            <a:r>
              <a:rPr lang="ru-RU" sz="1600" dirty="0"/>
              <a:t> </a:t>
            </a:r>
            <a:r>
              <a:rPr lang="ru-RU" sz="1600" dirty="0" smtClean="0"/>
              <a:t>1. Обеспечение, создания, содержания и развития объектов благоустройства на территории муниципального образования.</a:t>
            </a:r>
          </a:p>
          <a:p>
            <a:r>
              <a:rPr lang="ru-RU" sz="1600" dirty="0" smtClean="0"/>
              <a:t>2. Повышение уровня вовлеченности заинтересованных граждан, организаций в реализацию мероприятий по благоустройству территорий города.</a:t>
            </a:r>
            <a:endParaRPr lang="ru-RU" sz="1700" dirty="0"/>
          </a:p>
          <a:p>
            <a:pPr marL="0" indent="0" algn="just">
              <a:buNone/>
            </a:pPr>
            <a:r>
              <a:rPr lang="ru-RU" sz="1700" dirty="0"/>
              <a:t>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5212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СОВРЕМЕННОЙ ГОРОДСКОЙ СРЕДЫ</a:t>
            </a:r>
            <a:b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ГОРОДСКОГО ОКРУГА </a:t>
            </a:r>
            <a:b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«ГОРОД КЛИНЦЫ БРЯНСКОЙ ОБЛАСТИ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846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3958545"/>
              </p:ext>
            </p:extLst>
          </p:nvPr>
        </p:nvGraphicFramePr>
        <p:xfrm>
          <a:off x="1261269" y="3018473"/>
          <a:ext cx="6629400" cy="27641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4600"/>
                <a:gridCol w="2514600"/>
                <a:gridCol w="1600200"/>
              </a:tblGrid>
              <a:tr h="10083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Программа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Ответственный исполнитель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в </a:t>
                      </a:r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2022 </a:t>
                      </a:r>
                      <a:r>
                        <a:rPr lang="ru-RU" sz="1200" b="1" kern="1200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г., </a:t>
                      </a:r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рублей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</a:tr>
              <a:tr h="1174115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Формирование современной городской среды городского округа "город Клинцы Брянской области"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Отдел перспективного развития и благоустройства Клинцовской городской администрации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660066"/>
                          </a:solidFill>
                          <a:latin typeface="Arial Cyr"/>
                        </a:rPr>
                        <a:t>18 164 447,86</a:t>
                      </a:r>
                    </a:p>
                  </a:txBody>
                  <a:tcPr marL="9525" marR="9525" marT="9525" marB="0" anchor="ctr"/>
                </a:tc>
              </a:tr>
              <a:tr h="581660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200" b="1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660066"/>
                          </a:solidFill>
                          <a:latin typeface="Arial Cyr"/>
                        </a:rPr>
                        <a:t>18 164 447,86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98360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на финансовое обеспечение реализации муниципальной  программы «Формирование современной городской среды городского округа "город Клинцы Брянской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области»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592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6736877"/>
              </p:ext>
            </p:extLst>
          </p:nvPr>
        </p:nvGraphicFramePr>
        <p:xfrm>
          <a:off x="1261269" y="3018473"/>
          <a:ext cx="6629400" cy="27641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4600"/>
                <a:gridCol w="2514600"/>
                <a:gridCol w="1600200"/>
              </a:tblGrid>
              <a:tr h="10083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Программа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Ответственный исполнитель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в </a:t>
                      </a:r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2022 </a:t>
                      </a:r>
                      <a:r>
                        <a:rPr lang="ru-RU" sz="1200" b="1" kern="1200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г., </a:t>
                      </a:r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рублей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</a:tr>
              <a:tr h="1174115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Переселение граждан из</a:t>
                      </a:r>
                      <a:r>
                        <a:rPr lang="ru-RU" sz="1200" b="1" kern="1200" baseline="0" dirty="0" smtClean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аварийного жилищного фонда на территории городского округа «город Клинцы Брянской области»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Комитет по управлению имуществом города Клинцы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Arial Cyr"/>
                        </a:rPr>
                        <a:t>39 272 862,00</a:t>
                      </a:r>
                    </a:p>
                  </a:txBody>
                  <a:tcPr marL="9525" marR="9525" marT="9525" marB="0" anchor="ctr"/>
                </a:tc>
              </a:tr>
              <a:tr h="581660"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 b="1" dirty="0">
                        <a:solidFill>
                          <a:srgbClr val="7030A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660066"/>
                          </a:solidFill>
                          <a:latin typeface="Arial Cyr"/>
                        </a:rPr>
                        <a:t>39 272 862,00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98360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на финансовое обеспечение реализации муниципальной  адресной программы «Переселение граждан из аварийного жилищного фонда на территории городского округа «город Клинцы Брянской области»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151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3978899"/>
              </p:ext>
            </p:extLst>
          </p:nvPr>
        </p:nvGraphicFramePr>
        <p:xfrm>
          <a:off x="755576" y="2204864"/>
          <a:ext cx="7704855" cy="395104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5566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519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8808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826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0951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Категория работников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2023 </a:t>
                      </a:r>
                      <a:r>
                        <a:rPr lang="ru-RU" sz="12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 план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2023 год факт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3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Средняя зарплата по целевому показателю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3221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Средняя заработная плата 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2023 </a:t>
                      </a:r>
                      <a:r>
                        <a:rPr lang="ru-RU" sz="12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3221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Темп роста </a:t>
                      </a:r>
                    </a:p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 </a:t>
                      </a:r>
                      <a:r>
                        <a:rPr lang="ru-RU" sz="1200" b="1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2022 </a:t>
                      </a:r>
                      <a:r>
                        <a:rPr lang="ru-RU" sz="12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01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руб.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руб.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046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 учреждений общего образования</a:t>
                      </a:r>
                      <a:endParaRPr lang="ru-RU" sz="1200" b="1" i="0" u="none" strike="noStrike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3221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34 750,00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40 504,80</a:t>
                      </a:r>
                    </a:p>
                    <a:p>
                      <a:pPr algn="ctr" fontAlgn="ctr"/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130,8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26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учреждений дошкольного </a:t>
                      </a:r>
                      <a:r>
                        <a:rPr lang="ru-RU" sz="1200" b="1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образования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3221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33 990,00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34 447,50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110,0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14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учреждений дополнительного образования детей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3221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37 301,00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56 013,40</a:t>
                      </a:r>
                      <a:endParaRPr lang="ru-RU" sz="12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106,1</a:t>
                      </a: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586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Работники учреждений культуры</a:t>
                      </a:r>
                      <a:endParaRPr lang="ru-RU" sz="1200" b="1" i="0" u="none" strike="noStrike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3221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30 823,00</a:t>
                      </a: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31 419,50</a:t>
                      </a: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114,3</a:t>
                      </a:r>
                      <a:endParaRPr lang="ru-RU" sz="1200" b="1" i="0" u="none" strike="noStrike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36" marR="8136" marT="813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49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 темпов роста средней заработной платы по отдельным категориям работников бюджетной сферы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702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2217108"/>
              </p:ext>
            </p:extLst>
          </p:nvPr>
        </p:nvGraphicFramePr>
        <p:xfrm>
          <a:off x="1475656" y="2780928"/>
          <a:ext cx="6480720" cy="27432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4453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540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10945">
                <a:tc>
                  <a:txBody>
                    <a:bodyPr/>
                    <a:lstStyle/>
                    <a:p>
                      <a:r>
                        <a:rPr lang="en-US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I.</a:t>
                      </a:r>
                      <a:r>
                        <a:rPr lang="en-US" b="1" cap="none" spc="0" baseline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b="1" cap="none" spc="0" baseline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Основные понятия</a:t>
                      </a:r>
                      <a:endParaRPr lang="ru-RU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FFFF0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00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слайды 6-11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0945">
                <a:tc>
                  <a:txBody>
                    <a:bodyPr/>
                    <a:lstStyle/>
                    <a:p>
                      <a:r>
                        <a:rPr lang="en-US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II. </a:t>
                      </a:r>
                      <a:r>
                        <a:rPr lang="ru-RU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Общие характеристики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00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слайды 12-19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0945">
                <a:tc>
                  <a:txBody>
                    <a:bodyPr/>
                    <a:lstStyle/>
                    <a:p>
                      <a:r>
                        <a:rPr lang="en-US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III.</a:t>
                      </a:r>
                      <a:r>
                        <a:rPr lang="ru-RU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Доходы</a:t>
                      </a:r>
                      <a:r>
                        <a:rPr lang="en-US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b="1" cap="none" spc="0" baseline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бюджета городского округа</a:t>
                      </a:r>
                      <a:endParaRPr lang="ru-RU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FFFF0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00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слайды </a:t>
                      </a:r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00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20-26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FF0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945">
                <a:tc>
                  <a:txBody>
                    <a:bodyPr/>
                    <a:lstStyle/>
                    <a:p>
                      <a:r>
                        <a:rPr lang="en-US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IV.</a:t>
                      </a:r>
                      <a:r>
                        <a:rPr lang="ru-RU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Расходы 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бюджета городского округа</a:t>
                      </a:r>
                      <a:endParaRPr lang="ru-RU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FFFF0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00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слайды  </a:t>
                      </a:r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00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27-49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rgbClr val="00FF0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09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V.</a:t>
                      </a:r>
                      <a:r>
                        <a:rPr lang="ru-RU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Источники внутреннего финансирования дефицита бюджета городского округа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00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 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09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VI. </a:t>
                      </a:r>
                      <a:r>
                        <a:rPr lang="ru-RU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Открытые информационные ресурсы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rgbClr val="00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 51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>
                <a:ln w="12700">
                  <a:solidFill>
                    <a:srgbClr val="00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Содержание</a:t>
            </a:r>
          </a:p>
        </p:txBody>
      </p:sp>
      <p:pic>
        <p:nvPicPr>
          <p:cNvPr id="2051" name="Picture 3" descr="C:\Users\USER\Desktop\презентация\26656880_MPK_23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631277"/>
            <a:ext cx="1080120" cy="10573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1"/>
          <p:cNvSpPr txBox="1">
            <a:spLocks/>
          </p:cNvSpPr>
          <p:nvPr/>
        </p:nvSpPr>
        <p:spPr>
          <a:xfrm>
            <a:off x="8244408" y="260648"/>
            <a:ext cx="64807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5875" cap="flat" cmpd="sng" algn="ctr">
            <a:noFill/>
            <a:prstDash val="solid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20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42376"/>
          </a:xfrm>
        </p:spPr>
        <p:txBody>
          <a:bodyPr>
            <a:normAutofit/>
          </a:bodyPr>
          <a:lstStyle/>
          <a:p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V.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 ИСТОЧНИКИ ВНУТРЕННЕГО ФИНАНСИРОВАНИЯ ДЕФИЦИТА БЮДЖЕТА ГОРОДСКОГО ОКРУГА</a:t>
            </a: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50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484312"/>
            <a:ext cx="2088231" cy="13686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755576" y="3501008"/>
            <a:ext cx="7632848" cy="1499628"/>
          </a:xfrm>
          <a:solidFill>
            <a:schemeClr val="bg2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 </a:t>
            </a:r>
          </a:p>
          <a:p>
            <a:pPr>
              <a:buNone/>
            </a:pPr>
            <a:r>
              <a:rPr lang="ru-RU" sz="2000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      </a:t>
            </a:r>
            <a:r>
              <a:rPr lang="ru-RU" sz="2000" dirty="0" smtClean="0">
                <a:solidFill>
                  <a:schemeClr val="tx1"/>
                </a:solidFill>
              </a:rPr>
              <a:t>При плановом дефиците бюджета городского округа в 2022 году в сумме 59 882 777,41  рублей сложился фактический уровень </a:t>
            </a:r>
            <a:r>
              <a:rPr lang="ru-RU" sz="2000" dirty="0" err="1" smtClean="0">
                <a:solidFill>
                  <a:schemeClr val="tx1"/>
                </a:solidFill>
              </a:rPr>
              <a:t>профицита</a:t>
            </a:r>
            <a:r>
              <a:rPr lang="ru-RU" sz="2000" dirty="0" smtClean="0">
                <a:solidFill>
                  <a:schemeClr val="tx1"/>
                </a:solidFill>
              </a:rPr>
              <a:t> бюджета в сумме 10 507 246,30 рублей.</a:t>
            </a:r>
          </a:p>
          <a:p>
            <a:pPr marL="0" indent="0">
              <a:buNone/>
            </a:pPr>
            <a:endParaRPr lang="ru-RU" sz="2000" b="1" i="1" spc="50" dirty="0">
              <a:ln w="12700" cmpd="sng">
                <a:solidFill>
                  <a:srgbClr val="7030A0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Narrow" pitchFamily="34" charset="0"/>
              <a:cs typeface="Traditional Arabic" pitchFamily="18" charset="-78"/>
            </a:endParaRPr>
          </a:p>
          <a:p>
            <a:pPr marL="0" indent="0">
              <a:buNone/>
            </a:pPr>
            <a:endParaRPr lang="ru-RU" sz="2000" b="1" i="1" spc="50" dirty="0">
              <a:ln w="12700" cmpd="sng">
                <a:solidFill>
                  <a:srgbClr val="7030A0"/>
                </a:solidFill>
                <a:prstDash val="solid"/>
              </a:ln>
              <a:solidFill>
                <a:srgbClr val="FFCCFF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Narrow" pitchFamily="34" charset="0"/>
              <a:cs typeface="Traditional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260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8640959" cy="46085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endParaRPr lang="ru-RU" sz="125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bryanskoblfin.ru</a:t>
            </a:r>
            <a:r>
              <a:rPr lang="ru-RU" sz="1250" dirty="0">
                <a:latin typeface="Garamond" panose="02020404030301010803" pitchFamily="18" charset="0"/>
              </a:rPr>
              <a:t>–  информационно-справочный  портал  Департамента финансов Брянской области;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fz-83.ru</a:t>
            </a:r>
            <a:r>
              <a:rPr lang="ru-RU" sz="1250" dirty="0">
                <a:latin typeface="Garamond" panose="02020404030301010803" pitchFamily="18" charset="0"/>
              </a:rPr>
              <a:t>– информационно-аналитический ресурс о реализации положений Федерального закона от8 мая2010 года №83-ФЗ«О внесении изменений в отдельные законодательные акты Российской Федерации в связи с совершенствованием правового положения государственных(муниципальных) учреждений» в субъектах Российской Федерации;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info.minfin.ru</a:t>
            </a:r>
            <a:r>
              <a:rPr lang="ru-RU" sz="1250" dirty="0">
                <a:latin typeface="Garamond" panose="02020404030301010803" pitchFamily="18" charset="0"/>
              </a:rPr>
              <a:t>– информационно-аналитический  раздел  официального сайта Министерства финансов Российской Федерации;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www.bryanskobl.ru</a:t>
            </a:r>
            <a:r>
              <a:rPr lang="ru-RU" sz="1250" dirty="0">
                <a:latin typeface="Garamond" panose="02020404030301010803" pitchFamily="18" charset="0"/>
              </a:rPr>
              <a:t>– официальный сайт Правительства Брянской области;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www.budcodex.ru</a:t>
            </a:r>
            <a:r>
              <a:rPr lang="ru-RU" sz="1250" dirty="0">
                <a:latin typeface="Garamond" panose="02020404030301010803" pitchFamily="18" charset="0"/>
              </a:rPr>
              <a:t>– информационный ресурс, посвященный подготовке новой редакции Бюджетного кодекса Российской Федерации.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www.budget.gov.ru</a:t>
            </a:r>
            <a:r>
              <a:rPr lang="ru-RU" sz="1250" dirty="0">
                <a:latin typeface="Garamond" panose="02020404030301010803" pitchFamily="18" charset="0"/>
              </a:rPr>
              <a:t>– единый портал бюджетной системы Российской Федерации;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www.bus.gov.ru</a:t>
            </a:r>
            <a:r>
              <a:rPr lang="ru-RU" sz="1250" dirty="0">
                <a:latin typeface="Garamond" panose="02020404030301010803" pitchFamily="18" charset="0"/>
              </a:rPr>
              <a:t>– официальный сайт раскрытия информации о деятельности государственных(муниципальных) учреждений;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www.gosprogrammy.gov.ru</a:t>
            </a:r>
            <a:r>
              <a:rPr lang="ru-RU" sz="1250" dirty="0">
                <a:latin typeface="Garamond" panose="02020404030301010803" pitchFamily="18" charset="0"/>
              </a:rPr>
              <a:t>– перечень и нормативные правовые акты об утверждении государственных программ Российской Федерации;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www.iminfin.ru</a:t>
            </a:r>
            <a:r>
              <a:rPr lang="ru-RU" sz="1250" dirty="0">
                <a:latin typeface="Garamond" panose="02020404030301010803" pitchFamily="18" charset="0"/>
              </a:rPr>
              <a:t>– информационный ресурс по анализу показателей бюджетов субъектов Российской Федерации на основании информации официальных источников;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www.minfin.ru</a:t>
            </a:r>
            <a:r>
              <a:rPr lang="ru-RU" sz="1250" dirty="0">
                <a:latin typeface="Garamond" panose="02020404030301010803" pitchFamily="18" charset="0"/>
              </a:rPr>
              <a:t>– официальный сайт Министерства финансов Российской Федерации;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www.roskazna.ru</a:t>
            </a:r>
            <a:r>
              <a:rPr lang="ru-RU" sz="1250" dirty="0">
                <a:latin typeface="Garamond" panose="02020404030301010803" pitchFamily="18" charset="0"/>
              </a:rPr>
              <a:t>– официальный сайт Федерального казначейства;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internationalbudget.org</a:t>
            </a:r>
            <a:r>
              <a:rPr lang="ru-RU" sz="1250" dirty="0">
                <a:latin typeface="Garamond" panose="02020404030301010803" pitchFamily="18" charset="0"/>
              </a:rPr>
              <a:t>– International Budget Partnership (международное бюджетное сотрудничество);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http://бюджет.большоеправительство.рф  </a:t>
            </a:r>
            <a:r>
              <a:rPr lang="ru-RU" sz="1250" dirty="0">
                <a:latin typeface="Garamond" panose="02020404030301010803" pitchFamily="18" charset="0"/>
              </a:rPr>
              <a:t>–  методические  материалы  и опыт субъектов Российской Федерации по разработке бюджета для граждан.</a:t>
            </a:r>
          </a:p>
          <a:p>
            <a:pPr marL="0" indent="0">
              <a:buNone/>
            </a:pPr>
            <a:endParaRPr lang="ru-RU" sz="1250" dirty="0">
              <a:latin typeface="Garamond" panose="02020404030301010803" pitchFamily="18" charset="0"/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51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VI.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 Открытые информационные ресурсы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551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I. Основные понятия          </a:t>
            </a:r>
            <a:r>
              <a:rPr lang="ru-RU" sz="2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/>
            </a:r>
            <a:br>
              <a:rPr lang="ru-RU" sz="2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</a:br>
            <a:r>
              <a:rPr lang="ru-RU" sz="24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Что такое бюджет? Какие бывают бюджеты?</a:t>
            </a:r>
          </a:p>
        </p:txBody>
      </p:sp>
      <p:sp>
        <p:nvSpPr>
          <p:cNvPr id="1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>
          <a:xfrm>
            <a:off x="676654" y="1340768"/>
            <a:ext cx="7567753" cy="720080"/>
          </a:xfrm>
        </p:spPr>
        <p:txBody>
          <a:bodyPr>
            <a:normAutofit fontScale="5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9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БЮДЖЕТ - ЭТО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</a:p>
          <a:p>
            <a:pPr marL="0" indent="0">
              <a:buNone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642269617"/>
              </p:ext>
            </p:extLst>
          </p:nvPr>
        </p:nvGraphicFramePr>
        <p:xfrm>
          <a:off x="971600" y="764704"/>
          <a:ext cx="7128791" cy="5949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393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Характеристика налогов</a:t>
            </a: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268760"/>
            <a:ext cx="7200800" cy="8640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Налоги — обязательные платежи юридических и физических лиц в бюджет.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909847092"/>
              </p:ext>
            </p:extLst>
          </p:nvPr>
        </p:nvGraphicFramePr>
        <p:xfrm>
          <a:off x="683568" y="2132856"/>
          <a:ext cx="7783512" cy="2103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7835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372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u="none" strike="noStrike" kern="1200" dirty="0">
                          <a:effectLst>
                            <a:glow rad="228600">
                              <a:srgbClr val="FF0000">
                                <a:alpha val="40000"/>
                              </a:srgbClr>
                            </a:glow>
                          </a:effectLst>
                        </a:rPr>
                        <a:t>Функции налогов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>
                          <a:glow rad="228600">
                            <a:srgbClr val="FF0000">
                              <a:alpha val="40000"/>
                            </a:srgbClr>
                          </a:glow>
                        </a:effectLst>
                        <a:latin typeface="Arial Black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12155">
                <a:tc>
                  <a:txBody>
                    <a:bodyPr/>
                    <a:lstStyle/>
                    <a:p>
                      <a:r>
                        <a:rPr lang="ru-RU" sz="180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Фискальная ( = сформировать доходы бюджета для выполнения</a:t>
                      </a:r>
                      <a:endParaRPr lang="ru-RU" sz="1800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lang="ru-RU" sz="180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функций государства).</a:t>
                      </a:r>
                      <a:endParaRPr lang="ru-RU" sz="180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46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Регулятивная ( = влиять на развитие экономики).</a:t>
                      </a:r>
                      <a:endParaRPr lang="ru-RU" sz="180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12155">
                <a:tc>
                  <a:txBody>
                    <a:bodyPr/>
                    <a:lstStyle/>
                    <a:p>
                      <a:r>
                        <a:rPr lang="ru-RU" sz="180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3.Распределительная ( = перераспределять доходы между отраслями, организациями и гражданами).</a:t>
                      </a:r>
                      <a:endParaRPr lang="ru-RU" sz="1800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074" name="Picture 2" descr="C:\Users\USER\Desktop\презентация\aaa_2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365104"/>
            <a:ext cx="2232248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181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42400"/>
          </a:xfrm>
        </p:spPr>
        <p:txBody>
          <a:bodyPr>
            <a:normAutofit/>
          </a:bodyPr>
          <a:lstStyle/>
          <a:p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характеристики бюджета</a:t>
            </a: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124744"/>
            <a:ext cx="1839891" cy="1152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83568" y="2708920"/>
            <a:ext cx="7783776" cy="3168352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txBody>
          <a:bodyPr>
            <a:normAutofit fontScale="92500" lnSpcReduction="20000"/>
          </a:bodyPr>
          <a:lstStyle/>
          <a:p>
            <a:pPr lvl="0">
              <a:buFont typeface="Wingdings" pitchFamily="2" charset="2"/>
              <a:buChar char="Ø"/>
            </a:pP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Доходы бюджета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поступающие в бюджет денежные средства, за исключением средств, являющихся источниками финансирования дефицита бюджета;</a:t>
            </a:r>
          </a:p>
          <a:p>
            <a:pPr lvl="0">
              <a:buFont typeface="Wingdings" pitchFamily="2" charset="2"/>
              <a:buChar char="Ø"/>
            </a:pP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Расходы бюджета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выплачиваемые из бюджета денежные средства, за исключением средств, являющихся источниками финансирования дефицита бюджета;</a:t>
            </a:r>
          </a:p>
          <a:p>
            <a:pPr lvl="0">
              <a:buFont typeface="Wingdings" pitchFamily="2" charset="2"/>
              <a:buChar char="Ø"/>
            </a:pP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Дефицит бюджета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превышение расходов бюджета над его доходами;</a:t>
            </a:r>
          </a:p>
          <a:p>
            <a:pPr lvl="0">
              <a:buFont typeface="Wingdings" pitchFamily="2" charset="2"/>
              <a:buChar char="Ø"/>
            </a:pP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Профицит бюджета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превышение доходов бюджета над его расходами.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87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rmAutofit/>
          </a:bodyPr>
          <a:lstStyle/>
          <a:p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термины</a:t>
            </a: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00212"/>
            <a:ext cx="2448271" cy="22328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  <a:reflection blurRad="6350" stA="50000" endA="295" endPos="92000" dist="101600" dir="5400000" sy="-100000" algn="bl" rotWithShape="0"/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275856" y="1556792"/>
            <a:ext cx="5191488" cy="4392488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txBody>
          <a:bodyPr>
            <a:normAutofit fontScale="55000" lnSpcReduction="20000"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Бюджетный процесс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отчетности;</a:t>
            </a:r>
          </a:p>
          <a:p>
            <a:pPr lvl="0">
              <a:buFont typeface="Wingdings" pitchFamily="2" charset="2"/>
              <a:buChar char="ü"/>
            </a:pP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Текущий финансовый год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период);</a:t>
            </a:r>
          </a:p>
          <a:p>
            <a:pPr lvl="0">
              <a:buFont typeface="Wingdings" pitchFamily="2" charset="2"/>
              <a:buChar char="ü"/>
            </a:pP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Очередной финансовый год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год, следующий за текущим финансовым годом;</a:t>
            </a:r>
          </a:p>
          <a:p>
            <a:pPr lvl="0">
              <a:buFont typeface="Wingdings" pitchFamily="2" charset="2"/>
              <a:buChar char="ü"/>
            </a:pP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Плановый период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два финансовых года, следующие за очередным финансовым годом;</a:t>
            </a:r>
          </a:p>
          <a:p>
            <a:pPr lvl="0">
              <a:buFont typeface="Wingdings" pitchFamily="2" charset="2"/>
              <a:buChar char="ü"/>
            </a:pP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Отчетный финансовый год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год, предшествующий текущему финансовому году.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229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8754</TotalTime>
  <Words>4360</Words>
  <Application>Microsoft Office PowerPoint</Application>
  <PresentationFormat>Экран (4:3)</PresentationFormat>
  <Paragraphs>845</Paragraphs>
  <Slides>51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Волна</vt:lpstr>
      <vt:lpstr>БЮДЖЕТ ДЛЯ ГРАЖДАН</vt:lpstr>
      <vt:lpstr>Контактная информация финансового управления Клинцовской городской администрации</vt:lpstr>
      <vt:lpstr>Уважаемые жители города Клинцы!</vt:lpstr>
      <vt:lpstr>Что такое «Бюджет для граждан»?</vt:lpstr>
      <vt:lpstr>Содержание</vt:lpstr>
      <vt:lpstr>I. Основные понятия           Что такое бюджет? Какие бывают бюджеты?</vt:lpstr>
      <vt:lpstr>Характеристика налогов</vt:lpstr>
      <vt:lpstr>Основные характеристики бюджета</vt:lpstr>
      <vt:lpstr>Основные термины</vt:lpstr>
      <vt:lpstr>Этапы работ над бюджетом городского округа город Клинцы Брянской области </vt:lpstr>
      <vt:lpstr>Основные сведения о межбюджетных отношениях</vt:lpstr>
      <vt:lpstr>II. Общие характеристики  Основные цели бюджетной политики городского округа «город Клинцы Брянской области»  за 2023 год</vt:lpstr>
      <vt:lpstr> Основные итоги исполнения бюджета городского округа город Клинцы Брянской области за 2023 год                                                               (в рублях)</vt:lpstr>
      <vt:lpstr>Основные итоги исполнения бюджета городского округа город Клинцы Брянской области за 2023 год (1)</vt:lpstr>
      <vt:lpstr>Основные итоги исполнения бюджета городского округа город Клинцы Брянской области за 2023 год (2)</vt:lpstr>
      <vt:lpstr>Основные итоги исполнения бюджета городского округа город Клинцы Брянской области за 2023 год (3)</vt:lpstr>
      <vt:lpstr>Основные итоги исполнения бюджета городского округа город Клинцы Брянской области за 2023 год (4)</vt:lpstr>
      <vt:lpstr>Основные итоги исполнения бюджета городского округа город Клинцы Брянской области за 2023 год (5)</vt:lpstr>
      <vt:lpstr>Анализ исполнения плана по мобилизации собственных доходов бюджета городского округа город Клинцы Брянской области в 2023 году.                                                                                                                          (тыс. руб.)</vt:lpstr>
      <vt:lpstr>III. Доходы бюджета городского округа                                      город Клинцы Брянской области</vt:lpstr>
      <vt:lpstr>Основные итоги исполнения бюджета городского округа город Клинцы Брянской области за 2023 год</vt:lpstr>
      <vt:lpstr>Изменение отношения налоговых и неналоговых доходов ко всем доходам бюджета                                                                          тыс. руб. </vt:lpstr>
      <vt:lpstr>Изменение структуры налоговых и неналоговых доходов  бюджета городского округа город Клинцы Брянской области                                    за 2021-2022 годы</vt:lpstr>
      <vt:lpstr>Структура безвозмездных поступлений из областного бюджета за 2021-2022 года                                              (в рублях)</vt:lpstr>
      <vt:lpstr>   Перечень и объемы субвенций из областного бюджета за 2022 год (1)                                                          (в рублях) </vt:lpstr>
      <vt:lpstr>Перечень и объемы субвенций из областного бюджета                                       за 2022 год (2)                                                                                                 (в рублях) </vt:lpstr>
      <vt:lpstr> IV. Расходы бюджета городского округа Расходы бюджета городского  по основным функциям государства: </vt:lpstr>
      <vt:lpstr>Функциональная структура расходов бюджета городского округа город Клинцы Брянской области                    на 2023 год</vt:lpstr>
      <vt:lpstr>Ведомственная структура расходов бюджета городского округа город  Клинцы  Брянской области</vt:lpstr>
      <vt:lpstr>Ведомственная структура расходов бюджета городского округа город Клинцы Брянской области на 2023 год</vt:lpstr>
      <vt:lpstr>Программная структура расходов бюджета городского округа город Клинцы Брянской области</vt:lpstr>
      <vt:lpstr>Структура целевых статей расходов бюджета городского округа город  Клинцы  Брянской области на 2022 год выглядит следующим образом:</vt:lpstr>
      <vt:lpstr>Перечень муниципальных программ, которые были реализованы в 2022 году</vt:lpstr>
      <vt:lpstr>МУНИЦИПАЛЬНАЯ ПРОГРАММА «РЕАЛИЗАЦИЯ ПОЛНОМОЧИЙ ИСПОЛНИТЕЛЬНОГО ОРГАНА МЕСТНОГО САМОУПРАВЛЕНИЯ ГОРОДСКОГО ОКРУГА «ГОРОД КЛИНЦЫ БРЯНСКОЙ ОБЛАСТИ»  </vt:lpstr>
      <vt:lpstr>  Структура расходов на финансовое обеспечение реализации муниципальной  программы «Реализация полномочий  исполнительного органа местного самоуправления городского округа «город Клинцы Брянской области </vt:lpstr>
      <vt:lpstr>МУНИЦИПАЛЬНАЯ ПРОГРАММА «УПРАВЛЕНИЕ МУНИЦИПАЛЬНОЙ СОБСТВЕННОСТЬЮ ГОРОДСКОГО ОКРУГА «ГОРОД КЛИНЦЫ БРЯНСКОЙ ОБЛАСТИ»  </vt:lpstr>
      <vt:lpstr>  Структура расходов на финансовое обеспечение реализации муниципальной  программы «Управление муниципальной собственностью городского округа «город Клинцы Брянской области»  </vt:lpstr>
      <vt:lpstr>МУНИЦИПАЛЬНАЯ ПРОГРАММА «СОВЕРШЕНСТВОВАНИЕ СИСТЕМЫ ОБРАЗОВАНИЯ Г. КЛИНЦЫ»  </vt:lpstr>
      <vt:lpstr>Структура расходов на финансовое обеспечение реализации муниципальной  программы «Совершенствование системы образования г. Клинцы»</vt:lpstr>
      <vt:lpstr>МУНИЦИПАЛЬНАЯ ПРОГРАММА «УПРАВЛЕНИЕ МУНИЦИПАЛЬНЫМИ ФИНАНСАМИ ГОРОДСКОГО ОКРУГА «ГОРОД КЛИНЦЫ БРЯНСКОЙ ОБЛАСТИ»  </vt:lpstr>
      <vt:lpstr>Структура расходов на финансовое обеспечение реализации муниципальной  программы «Управление муниципальными финансами городского округа «город Клинцы Брянской области»</vt:lpstr>
      <vt:lpstr>МУНИЦИПАЛЬНАЯ ПРОГРАММА «РАЗВИТИЕ ТОПЛИВНО-ЭНЕРГЕТИЧЕСКОГО КОМПЛЕКСА , ЖИЛИЩНО-КОММУНАЛЬНОГО И ДОРОЖНОГО ХОЗЯЙСТВА ГОРОДСКОГО ОКРУГА «ГОРОД КЛИНЦЫ БРЯНСКОЙ ОБЛАСТИ»  </vt:lpstr>
      <vt:lpstr>Структура расходов на финансовое обеспечение реализации муниципальной  программы «Развитие топливно-энергетического комплекса, жилищно-коммунального и дорожного хозяйства городского округа «город Клинцы Брянской области»  </vt:lpstr>
      <vt:lpstr>МУНИЦИПАЛЬНАЯ ПРОГРАММА «РЕАЛИЗАЦИЯ ПОЛНОМОЧИЙ В СФЕРЕ ЖИЛИЩНОЙ ПОЛИТИКИ ГОРОДСКОГО ОКРУГА  «ГОРОД КЛИНЦЫ БРЯНСКОЙ ОБЛАСТИ»</vt:lpstr>
      <vt:lpstr>Структура расходов на финансовое обеспечение реализации муниципальной  программы «Реализация полномочий в сфере жилищной политики городского округа «город Клинцы Брянской области»</vt:lpstr>
      <vt:lpstr>ФОРМИРОВАНИЕ СОВРЕМЕННОЙ ГОРОДСКОЙ СРЕДЫ  ГОРОДСКОГО ОКРУГА  «ГОРОД КЛИНЦЫ БРЯНСКОЙ ОБЛАСТИ»</vt:lpstr>
      <vt:lpstr>Структура расходов на финансовое обеспечение реализации муниципальной  программы «Формирование современной городской среды городского округа "город Клинцы Брянской области»</vt:lpstr>
      <vt:lpstr>Структура расходов на финансовое обеспечение реализации муниципальной  адресной программы «Переселение граждан из аварийного жилищного фонда на территории городского округа «город Клинцы Брянской области»</vt:lpstr>
      <vt:lpstr>Динамика темпов роста средней заработной платы по отдельным категориям работников бюджетной сферы </vt:lpstr>
      <vt:lpstr>V. ИСТОЧНИКИ ВНУТРЕННЕГО ФИНАНСИРОВАНИЯ ДЕФИЦИТА БЮДЖЕТА ГОРОДСКОГО ОКРУГА</vt:lpstr>
      <vt:lpstr>  VI. Открытые информационные ресурсы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USER</dc:creator>
  <cp:lastModifiedBy>User</cp:lastModifiedBy>
  <cp:revision>896</cp:revision>
  <cp:lastPrinted>2024-03-28T13:10:01Z</cp:lastPrinted>
  <dcterms:created xsi:type="dcterms:W3CDTF">2014-11-25T10:18:02Z</dcterms:created>
  <dcterms:modified xsi:type="dcterms:W3CDTF">2024-03-28T13:20:04Z</dcterms:modified>
</cp:coreProperties>
</file>